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20"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8877297-CC70-48DE-8AEF-750D241A056F}" type="datetimeFigureOut">
              <a:rPr lang="fa-IR" smtClean="0"/>
              <a:t>1438/05/01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49993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8877297-CC70-48DE-8AEF-750D241A056F}" type="datetimeFigureOut">
              <a:rPr lang="fa-IR" smtClean="0"/>
              <a:t>1438/05/01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405461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8877297-CC70-48DE-8AEF-750D241A056F}" type="datetimeFigureOut">
              <a:rPr lang="fa-IR" smtClean="0"/>
              <a:t>1438/05/01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814773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8877297-CC70-48DE-8AEF-750D241A056F}" type="datetimeFigureOut">
              <a:rPr lang="fa-IR" smtClean="0"/>
              <a:t>1438/05/01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206067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77297-CC70-48DE-8AEF-750D241A056F}" type="datetimeFigureOut">
              <a:rPr lang="fa-IR" smtClean="0"/>
              <a:t>1438/05/01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395193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8877297-CC70-48DE-8AEF-750D241A056F}" type="datetimeFigureOut">
              <a:rPr lang="fa-IR" smtClean="0"/>
              <a:t>1438/05/01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28426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8877297-CC70-48DE-8AEF-750D241A056F}" type="datetimeFigureOut">
              <a:rPr lang="fa-IR" smtClean="0"/>
              <a:t>1438/05/01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315916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8877297-CC70-48DE-8AEF-750D241A056F}" type="datetimeFigureOut">
              <a:rPr lang="fa-IR" smtClean="0"/>
              <a:t>1438/05/01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79734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77297-CC70-48DE-8AEF-750D241A056F}" type="datetimeFigureOut">
              <a:rPr lang="fa-IR" smtClean="0"/>
              <a:t>1438/05/01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270125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77297-CC70-48DE-8AEF-750D241A056F}" type="datetimeFigureOut">
              <a:rPr lang="fa-IR" smtClean="0"/>
              <a:t>1438/05/01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12515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77297-CC70-48DE-8AEF-750D241A056F}" type="datetimeFigureOut">
              <a:rPr lang="fa-IR" smtClean="0"/>
              <a:t>1438/05/01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0FA9D91-F40E-4B7A-B539-8957542B0144}" type="slidenum">
              <a:rPr lang="fa-IR" smtClean="0"/>
              <a:t>‹#›</a:t>
            </a:fld>
            <a:endParaRPr lang="fa-IR"/>
          </a:p>
        </p:txBody>
      </p:sp>
    </p:spTree>
    <p:extLst>
      <p:ext uri="{BB962C8B-B14F-4D97-AF65-F5344CB8AC3E}">
        <p14:creationId xmlns:p14="http://schemas.microsoft.com/office/powerpoint/2010/main" val="404718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877297-CC70-48DE-8AEF-750D241A056F}" type="datetimeFigureOut">
              <a:rPr lang="fa-IR" smtClean="0"/>
              <a:t>1438/05/01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0FA9D91-F40E-4B7A-B539-8957542B0144}" type="slidenum">
              <a:rPr lang="fa-IR" smtClean="0"/>
              <a:t>‹#›</a:t>
            </a:fld>
            <a:endParaRPr lang="fa-IR"/>
          </a:p>
        </p:txBody>
      </p:sp>
    </p:spTree>
    <p:extLst>
      <p:ext uri="{BB962C8B-B14F-4D97-AF65-F5344CB8AC3E}">
        <p14:creationId xmlns:p14="http://schemas.microsoft.com/office/powerpoint/2010/main" val="92831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1605;&#1581;&#1575;&#1587;&#1576;&#1607;%20&#1605;&#1585;&#1582;&#1589;&#1610;%20&#1580;&#1575;&#1606;&#1576;&#1575;&#1586;&#1575;&#1606;.x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64220321"/>
              </p:ext>
            </p:extLst>
          </p:nvPr>
        </p:nvGraphicFramePr>
        <p:xfrm>
          <a:off x="1619672" y="3429000"/>
          <a:ext cx="5545020" cy="2602230"/>
        </p:xfrm>
        <a:graphic>
          <a:graphicData uri="http://schemas.openxmlformats.org/drawingml/2006/table">
            <a:tbl>
              <a:tblPr rtl="1" firstRow="1" bandRow="1">
                <a:tableStyleId>{5C22544A-7EE6-4342-B048-85BDC9FD1C3A}</a:tableStyleId>
              </a:tblPr>
              <a:tblGrid>
                <a:gridCol w="2655912"/>
                <a:gridCol w="2889108"/>
              </a:tblGrid>
              <a:tr h="370840">
                <a:tc>
                  <a:txBody>
                    <a:bodyPr/>
                    <a:lstStyle/>
                    <a:p>
                      <a:pPr algn="ctr" rtl="1">
                        <a:lnSpc>
                          <a:spcPct val="150000"/>
                        </a:lnSpc>
                        <a:spcAft>
                          <a:spcPts val="0"/>
                        </a:spcAft>
                      </a:pPr>
                      <a:r>
                        <a:rPr lang="fa-IR" sz="1800" dirty="0">
                          <a:latin typeface="Calibri"/>
                          <a:ea typeface="Calibri"/>
                          <a:cs typeface="B Titr" pitchFamily="2" charset="-78"/>
                        </a:rPr>
                        <a:t>میزان درصد جانبازی</a:t>
                      </a:r>
                      <a:endParaRPr lang="en-US" sz="14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800" dirty="0">
                          <a:latin typeface="Calibri"/>
                          <a:ea typeface="Calibri"/>
                          <a:cs typeface="B Titr" pitchFamily="2" charset="-78"/>
                        </a:rPr>
                        <a:t>میزان کسر ساعت کار موظف</a:t>
                      </a:r>
                      <a:endParaRPr lang="en-US" sz="1400" dirty="0">
                        <a:latin typeface="Calibri"/>
                        <a:ea typeface="Calibri"/>
                        <a:cs typeface="B Titr" pitchFamily="2" charset="-78"/>
                      </a:endParaRPr>
                    </a:p>
                  </a:txBody>
                  <a:tcPr marL="68580" marR="68580" marT="0" marB="0"/>
                </a:tc>
              </a:tr>
              <a:tr h="370840">
                <a:tc>
                  <a:txBody>
                    <a:bodyPr/>
                    <a:lstStyle/>
                    <a:p>
                      <a:pPr algn="ctr" rtl="1">
                        <a:lnSpc>
                          <a:spcPct val="150000"/>
                        </a:lnSpc>
                        <a:spcAft>
                          <a:spcPts val="0"/>
                        </a:spcAft>
                      </a:pPr>
                      <a:r>
                        <a:rPr lang="fa-IR" sz="1400" dirty="0">
                          <a:latin typeface="Calibri"/>
                          <a:ea typeface="Calibri"/>
                          <a:cs typeface="B Titr" pitchFamily="2" charset="-78"/>
                        </a:rPr>
                        <a:t>25% </a:t>
                      </a:r>
                      <a:r>
                        <a:rPr lang="fa-IR" sz="1400" dirty="0" smtClean="0">
                          <a:latin typeface="Calibri"/>
                          <a:ea typeface="Calibri"/>
                          <a:cs typeface="B Titr" pitchFamily="2" charset="-78"/>
                        </a:rPr>
                        <a:t>تا 29% </a:t>
                      </a:r>
                      <a:endParaRPr lang="en-US" sz="11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400" dirty="0">
                          <a:latin typeface="Calibri"/>
                          <a:ea typeface="Calibri"/>
                          <a:cs typeface="B Titr" pitchFamily="2" charset="-78"/>
                        </a:rPr>
                        <a:t>45 دقیقه</a:t>
                      </a:r>
                      <a:endParaRPr lang="en-US" sz="1100" dirty="0">
                        <a:latin typeface="Calibri"/>
                        <a:ea typeface="Calibri"/>
                        <a:cs typeface="B Titr" pitchFamily="2" charset="-78"/>
                      </a:endParaRPr>
                    </a:p>
                  </a:txBody>
                  <a:tcPr marL="68580" marR="68580" marT="0" marB="0"/>
                </a:tc>
              </a:tr>
              <a:tr h="370840">
                <a:tc>
                  <a:txBody>
                    <a:bodyPr/>
                    <a:lstStyle/>
                    <a:p>
                      <a:pPr algn="ctr" rtl="1">
                        <a:lnSpc>
                          <a:spcPct val="150000"/>
                        </a:lnSpc>
                        <a:spcAft>
                          <a:spcPts val="0"/>
                        </a:spcAft>
                      </a:pPr>
                      <a:r>
                        <a:rPr lang="fa-IR" sz="1400" dirty="0">
                          <a:latin typeface="Calibri"/>
                          <a:ea typeface="Calibri"/>
                          <a:cs typeface="B Titr" pitchFamily="2" charset="-78"/>
                        </a:rPr>
                        <a:t>30% </a:t>
                      </a:r>
                      <a:r>
                        <a:rPr lang="fa-IR" sz="1400" dirty="0" smtClean="0">
                          <a:latin typeface="Calibri"/>
                          <a:ea typeface="Calibri"/>
                          <a:cs typeface="B Titr" pitchFamily="2" charset="-78"/>
                        </a:rPr>
                        <a:t>تا 39%</a:t>
                      </a:r>
                      <a:endParaRPr lang="en-US" sz="11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400" dirty="0">
                          <a:latin typeface="Calibri"/>
                          <a:ea typeface="Calibri"/>
                          <a:cs typeface="B Titr" pitchFamily="2" charset="-78"/>
                        </a:rPr>
                        <a:t>60 دقیقه</a:t>
                      </a:r>
                      <a:endParaRPr lang="en-US" sz="1100" dirty="0">
                        <a:latin typeface="Calibri"/>
                        <a:ea typeface="Calibri"/>
                        <a:cs typeface="B Titr" pitchFamily="2" charset="-78"/>
                      </a:endParaRPr>
                    </a:p>
                  </a:txBody>
                  <a:tcPr marL="68580" marR="68580" marT="0" marB="0"/>
                </a:tc>
              </a:tr>
              <a:tr h="370840">
                <a:tc>
                  <a:txBody>
                    <a:bodyPr/>
                    <a:lstStyle/>
                    <a:p>
                      <a:pPr algn="ctr" rtl="1">
                        <a:lnSpc>
                          <a:spcPct val="150000"/>
                        </a:lnSpc>
                        <a:spcAft>
                          <a:spcPts val="0"/>
                        </a:spcAft>
                      </a:pPr>
                      <a:r>
                        <a:rPr lang="fa-IR" sz="1400" dirty="0">
                          <a:latin typeface="Calibri"/>
                          <a:ea typeface="Calibri"/>
                          <a:cs typeface="B Titr" pitchFamily="2" charset="-78"/>
                        </a:rPr>
                        <a:t>40% </a:t>
                      </a:r>
                      <a:r>
                        <a:rPr lang="fa-IR" sz="1400" dirty="0" smtClean="0">
                          <a:latin typeface="Calibri"/>
                          <a:ea typeface="Calibri"/>
                          <a:cs typeface="B Titr" pitchFamily="2" charset="-78"/>
                        </a:rPr>
                        <a:t>تا 49</a:t>
                      </a:r>
                      <a:r>
                        <a:rPr lang="fa-IR" sz="1400" dirty="0">
                          <a:latin typeface="Calibri"/>
                          <a:ea typeface="Calibri"/>
                          <a:cs typeface="B Titr" pitchFamily="2" charset="-78"/>
                        </a:rPr>
                        <a:t>%</a:t>
                      </a:r>
                      <a:endParaRPr lang="en-US" sz="11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400" dirty="0">
                          <a:latin typeface="Calibri"/>
                          <a:ea typeface="Calibri"/>
                          <a:cs typeface="B Titr" pitchFamily="2" charset="-78"/>
                        </a:rPr>
                        <a:t>90 دقیقه</a:t>
                      </a:r>
                      <a:endParaRPr lang="en-US" sz="1100" dirty="0">
                        <a:latin typeface="Calibri"/>
                        <a:ea typeface="Calibri"/>
                        <a:cs typeface="B Titr" pitchFamily="2" charset="-78"/>
                      </a:endParaRPr>
                    </a:p>
                  </a:txBody>
                  <a:tcPr marL="68580" marR="68580" marT="0" marB="0"/>
                </a:tc>
              </a:tr>
              <a:tr h="370840">
                <a:tc>
                  <a:txBody>
                    <a:bodyPr/>
                    <a:lstStyle/>
                    <a:p>
                      <a:pPr algn="ctr" rtl="1">
                        <a:lnSpc>
                          <a:spcPct val="150000"/>
                        </a:lnSpc>
                        <a:spcAft>
                          <a:spcPts val="0"/>
                        </a:spcAft>
                      </a:pPr>
                      <a:r>
                        <a:rPr lang="fa-IR" sz="1400" dirty="0">
                          <a:latin typeface="Calibri"/>
                          <a:ea typeface="Calibri"/>
                          <a:cs typeface="B Titr" pitchFamily="2" charset="-78"/>
                        </a:rPr>
                        <a:t>50% </a:t>
                      </a:r>
                      <a:r>
                        <a:rPr lang="fa-IR" sz="1400" dirty="0" smtClean="0">
                          <a:latin typeface="Calibri"/>
                          <a:ea typeface="Calibri"/>
                          <a:cs typeface="B Titr" pitchFamily="2" charset="-78"/>
                        </a:rPr>
                        <a:t>تا 59</a:t>
                      </a:r>
                      <a:r>
                        <a:rPr lang="fa-IR" sz="1400" dirty="0">
                          <a:latin typeface="Calibri"/>
                          <a:ea typeface="Calibri"/>
                          <a:cs typeface="B Titr" pitchFamily="2" charset="-78"/>
                        </a:rPr>
                        <a:t>%</a:t>
                      </a:r>
                      <a:endParaRPr lang="en-US" sz="11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400" dirty="0">
                          <a:latin typeface="Calibri"/>
                          <a:ea typeface="Calibri"/>
                          <a:cs typeface="B Titr" pitchFamily="2" charset="-78"/>
                        </a:rPr>
                        <a:t>120 دقیقه</a:t>
                      </a:r>
                      <a:endParaRPr lang="en-US" sz="1100" dirty="0">
                        <a:latin typeface="Calibri"/>
                        <a:ea typeface="Calibri"/>
                        <a:cs typeface="B Titr" pitchFamily="2" charset="-78"/>
                      </a:endParaRPr>
                    </a:p>
                  </a:txBody>
                  <a:tcPr marL="68580" marR="68580" marT="0" marB="0"/>
                </a:tc>
              </a:tr>
              <a:tr h="370840">
                <a:tc>
                  <a:txBody>
                    <a:bodyPr/>
                    <a:lstStyle/>
                    <a:p>
                      <a:pPr algn="ctr" rtl="1">
                        <a:lnSpc>
                          <a:spcPct val="150000"/>
                        </a:lnSpc>
                        <a:spcAft>
                          <a:spcPts val="0"/>
                        </a:spcAft>
                      </a:pPr>
                      <a:r>
                        <a:rPr lang="fa-IR" sz="1400" dirty="0">
                          <a:latin typeface="Calibri"/>
                          <a:ea typeface="Calibri"/>
                          <a:cs typeface="B Titr" pitchFamily="2" charset="-78"/>
                        </a:rPr>
                        <a:t>60% </a:t>
                      </a:r>
                      <a:r>
                        <a:rPr lang="fa-IR" sz="1400" dirty="0" smtClean="0">
                          <a:latin typeface="Calibri"/>
                          <a:ea typeface="Calibri"/>
                          <a:cs typeface="B Titr" pitchFamily="2" charset="-78"/>
                        </a:rPr>
                        <a:t>تا 69</a:t>
                      </a:r>
                      <a:r>
                        <a:rPr lang="fa-IR" sz="1400" dirty="0">
                          <a:latin typeface="Calibri"/>
                          <a:ea typeface="Calibri"/>
                          <a:cs typeface="B Titr" pitchFamily="2" charset="-78"/>
                        </a:rPr>
                        <a:t>%</a:t>
                      </a:r>
                      <a:endParaRPr lang="en-US" sz="11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400" dirty="0">
                          <a:latin typeface="Calibri"/>
                          <a:ea typeface="Calibri"/>
                          <a:cs typeface="B Titr" pitchFamily="2" charset="-78"/>
                        </a:rPr>
                        <a:t>150 دقیقه</a:t>
                      </a:r>
                      <a:endParaRPr lang="en-US" sz="1100" dirty="0">
                        <a:latin typeface="Calibri"/>
                        <a:ea typeface="Calibri"/>
                        <a:cs typeface="B Titr" pitchFamily="2" charset="-78"/>
                      </a:endParaRPr>
                    </a:p>
                  </a:txBody>
                  <a:tcPr marL="68580" marR="68580" marT="0" marB="0"/>
                </a:tc>
              </a:tr>
              <a:tr h="370840">
                <a:tc>
                  <a:txBody>
                    <a:bodyPr/>
                    <a:lstStyle/>
                    <a:p>
                      <a:pPr algn="ctr" rtl="1">
                        <a:lnSpc>
                          <a:spcPct val="150000"/>
                        </a:lnSpc>
                        <a:spcAft>
                          <a:spcPts val="0"/>
                        </a:spcAft>
                      </a:pPr>
                      <a:r>
                        <a:rPr lang="fa-IR" sz="1400" dirty="0">
                          <a:latin typeface="Calibri"/>
                          <a:ea typeface="Calibri"/>
                          <a:cs typeface="B Titr" pitchFamily="2" charset="-78"/>
                        </a:rPr>
                        <a:t>70% به بالا</a:t>
                      </a:r>
                      <a:endParaRPr lang="en-US" sz="1100" dirty="0">
                        <a:latin typeface="Calibri"/>
                        <a:ea typeface="Calibri"/>
                        <a:cs typeface="B Titr" pitchFamily="2" charset="-78"/>
                      </a:endParaRPr>
                    </a:p>
                  </a:txBody>
                  <a:tcPr marL="68580" marR="68580" marT="0" marB="0"/>
                </a:tc>
                <a:tc>
                  <a:txBody>
                    <a:bodyPr/>
                    <a:lstStyle/>
                    <a:p>
                      <a:pPr algn="ctr" rtl="1">
                        <a:lnSpc>
                          <a:spcPct val="150000"/>
                        </a:lnSpc>
                        <a:spcAft>
                          <a:spcPts val="0"/>
                        </a:spcAft>
                      </a:pPr>
                      <a:r>
                        <a:rPr lang="fa-IR" sz="1400" dirty="0">
                          <a:latin typeface="Calibri"/>
                          <a:ea typeface="Calibri"/>
                          <a:cs typeface="B Titr" pitchFamily="2" charset="-78"/>
                        </a:rPr>
                        <a:t>210 دقیقه</a:t>
                      </a:r>
                      <a:endParaRPr lang="en-US" sz="1100" dirty="0">
                        <a:latin typeface="Calibri"/>
                        <a:ea typeface="Calibri"/>
                        <a:cs typeface="B Titr" pitchFamily="2" charset="-78"/>
                      </a:endParaRPr>
                    </a:p>
                  </a:txBody>
                  <a:tcPr marL="68580" marR="68580" marT="0" marB="0"/>
                </a:tc>
              </a:tr>
            </a:tbl>
          </a:graphicData>
        </a:graphic>
      </p:graphicFrame>
      <p:sp>
        <p:nvSpPr>
          <p:cNvPr id="5" name="Title 9"/>
          <p:cNvSpPr>
            <a:spLocks noGrp="1"/>
          </p:cNvSpPr>
          <p:nvPr>
            <p:ph type="title"/>
          </p:nvPr>
        </p:nvSpPr>
        <p:spPr>
          <a:xfrm>
            <a:off x="457200" y="274638"/>
            <a:ext cx="8229600" cy="922114"/>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a:bodyPr>
          <a:lstStyle/>
          <a:p>
            <a:pPr algn="ctr"/>
            <a:r>
              <a:rPr lang="fa-IR" sz="3200" dirty="0" smtClean="0">
                <a:solidFill>
                  <a:srgbClr val="FFFF00"/>
                </a:solidFill>
                <a:cs typeface="B Titr" pitchFamily="2" charset="-78"/>
              </a:rPr>
              <a:t>کسر ساعت کاری جانبازان </a:t>
            </a:r>
            <a:endParaRPr lang="en-US" sz="3200" dirty="0" smtClean="0">
              <a:solidFill>
                <a:srgbClr val="FFFF00"/>
              </a:solidFill>
              <a:cs typeface="B Titr" pitchFamily="2" charset="-78"/>
            </a:endParaRPr>
          </a:p>
        </p:txBody>
      </p:sp>
      <p:sp>
        <p:nvSpPr>
          <p:cNvPr id="2" name="Rectangle 1"/>
          <p:cNvSpPr/>
          <p:nvPr/>
        </p:nvSpPr>
        <p:spPr>
          <a:xfrm>
            <a:off x="395536" y="1412776"/>
            <a:ext cx="7920880"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buNone/>
            </a:pPr>
            <a:r>
              <a:rPr lang="fa-IR" sz="2000" b="1" dirty="0" smtClean="0">
                <a:solidFill>
                  <a:srgbClr val="002060"/>
                </a:solidFill>
                <a:cs typeface="B Nazanin" pitchFamily="2" charset="-78"/>
              </a:rPr>
              <a:t> </a:t>
            </a:r>
            <a:r>
              <a:rPr lang="fa-IR" sz="2000" b="1" dirty="0">
                <a:solidFill>
                  <a:srgbClr val="002060"/>
                </a:solidFill>
                <a:cs typeface="B Nazanin" pitchFamily="2" charset="-78"/>
              </a:rPr>
              <a:t>به منظور تطبیق ساعت کار جانبازان به وضعیت جسمی و روانی آنها، کلیه دستگاه </a:t>
            </a:r>
            <a:r>
              <a:rPr lang="fa-IR" sz="2000" b="1" dirty="0" smtClean="0">
                <a:solidFill>
                  <a:srgbClr val="002060"/>
                </a:solidFill>
                <a:cs typeface="B Nazanin" pitchFamily="2" charset="-78"/>
              </a:rPr>
              <a:t>ها</a:t>
            </a:r>
            <a:r>
              <a:rPr lang="en-US" sz="2000" b="1" dirty="0" smtClean="0">
                <a:solidFill>
                  <a:srgbClr val="002060"/>
                </a:solidFill>
                <a:cs typeface="B Nazanin" pitchFamily="2" charset="-78"/>
              </a:rPr>
              <a:t> </a:t>
            </a:r>
            <a:r>
              <a:rPr lang="fa-IR" sz="2000" b="1" dirty="0" smtClean="0">
                <a:solidFill>
                  <a:srgbClr val="002060"/>
                </a:solidFill>
                <a:cs typeface="B Nazanin" pitchFamily="2" charset="-78"/>
              </a:rPr>
              <a:t>موظف</a:t>
            </a:r>
            <a:r>
              <a:rPr lang="en-US" sz="2000" b="1" dirty="0" smtClean="0">
                <a:solidFill>
                  <a:srgbClr val="002060"/>
                </a:solidFill>
                <a:cs typeface="B Nazanin" pitchFamily="2" charset="-78"/>
              </a:rPr>
              <a:t> </a:t>
            </a:r>
            <a:r>
              <a:rPr lang="fa-IR" sz="2000" b="1" dirty="0" smtClean="0">
                <a:solidFill>
                  <a:srgbClr val="002060"/>
                </a:solidFill>
                <a:cs typeface="B Nazanin" pitchFamily="2" charset="-78"/>
              </a:rPr>
              <a:t>اند </a:t>
            </a:r>
            <a:r>
              <a:rPr lang="fa-IR" sz="2000" b="1" dirty="0">
                <a:solidFill>
                  <a:srgbClr val="002060"/>
                </a:solidFill>
                <a:cs typeface="B Nazanin" pitchFamily="2" charset="-78"/>
              </a:rPr>
              <a:t>ضمن اعلام این آئین نامه به جانبازانی که تحت هر عنوان به صورت تمام وقت در دستگاه و بخش مربوط مشغول به کار هستند، در خصوص کسر ساعت کار موظف روزانه آنها، حسب درخواست جانباز ظرف مدت یک ماه بر اساس جدول زیر اقدام کنند :</a:t>
            </a:r>
            <a:endParaRPr lang="en-US" sz="2000" b="1" dirty="0">
              <a:solidFill>
                <a:srgbClr val="002060"/>
              </a:solidFill>
              <a:cs typeface="B Nazanin" pitchFamily="2" charset="-78"/>
            </a:endParaRPr>
          </a:p>
        </p:txBody>
      </p:sp>
    </p:spTree>
    <p:extLst>
      <p:ext uri="{BB962C8B-B14F-4D97-AF65-F5344CB8AC3E}">
        <p14:creationId xmlns:p14="http://schemas.microsoft.com/office/powerpoint/2010/main" val="299319124"/>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0768"/>
            <a:ext cx="8686800" cy="4739357"/>
          </a:xfrm>
        </p:spPr>
        <p:txBody>
          <a:bodyPr>
            <a:normAutofit/>
          </a:bodyPr>
          <a:lstStyle/>
          <a:p>
            <a:pPr algn="just">
              <a:buNone/>
            </a:pPr>
            <a:r>
              <a:rPr lang="fa-IR" sz="2800" b="1" dirty="0" smtClean="0">
                <a:solidFill>
                  <a:schemeClr val="accent2"/>
                </a:solidFill>
                <a:cs typeface="B Titr" pitchFamily="2" charset="-78"/>
              </a:rPr>
              <a:t>    </a:t>
            </a:r>
          </a:p>
          <a:p>
            <a:pPr algn="just">
              <a:buNone/>
            </a:pPr>
            <a:r>
              <a:rPr lang="fa-IR" sz="2500" b="1" dirty="0" smtClean="0">
                <a:solidFill>
                  <a:srgbClr val="002060"/>
                </a:solidFill>
                <a:cs typeface="B Titr" pitchFamily="2" charset="-78"/>
              </a:rPr>
              <a:t>    </a:t>
            </a:r>
          </a:p>
          <a:p>
            <a:pPr algn="just">
              <a:buNone/>
            </a:pPr>
            <a:endParaRPr lang="fa-IR" sz="3200" b="1" dirty="0" smtClean="0">
              <a:solidFill>
                <a:srgbClr val="002060"/>
              </a:solidFill>
              <a:cs typeface="B Lotus" pitchFamily="2" charset="-78"/>
            </a:endParaRPr>
          </a:p>
          <a:p>
            <a:pPr algn="just">
              <a:buNone/>
            </a:pPr>
            <a:r>
              <a:rPr lang="fa-IR" sz="3200" b="1" dirty="0" smtClean="0">
                <a:solidFill>
                  <a:srgbClr val="002060"/>
                </a:solidFill>
                <a:cs typeface="B Lotus" pitchFamily="2" charset="-78"/>
              </a:rPr>
              <a:t>   جانبازان مشمول قانونی می توانند با توافق دستگاه زیربط از کسر ساعت کار موظف خود در </a:t>
            </a:r>
            <a:r>
              <a:rPr lang="fa-IR" sz="3200" b="1" dirty="0" smtClean="0">
                <a:solidFill>
                  <a:srgbClr val="C00000"/>
                </a:solidFill>
                <a:cs typeface="B Lotus" pitchFamily="2" charset="-78"/>
              </a:rPr>
              <a:t>ابتدا، انتها یا بین ساعت </a:t>
            </a:r>
            <a:r>
              <a:rPr lang="fa-IR" sz="3200" b="1" dirty="0" smtClean="0">
                <a:solidFill>
                  <a:srgbClr val="002060"/>
                </a:solidFill>
                <a:cs typeface="B Lotus" pitchFamily="2" charset="-78"/>
              </a:rPr>
              <a:t>کار موظف استفاده کنند.</a:t>
            </a:r>
          </a:p>
          <a:p>
            <a:pPr algn="just">
              <a:buNone/>
            </a:pPr>
            <a:endParaRPr lang="fa-IR" sz="2500" b="1" dirty="0" smtClean="0">
              <a:solidFill>
                <a:srgbClr val="002060"/>
              </a:solidFill>
              <a:cs typeface="B Nazanin" pitchFamily="2" charset="-78"/>
            </a:endParaRPr>
          </a:p>
          <a:p>
            <a:pPr algn="just">
              <a:buNone/>
            </a:pPr>
            <a:endParaRPr lang="fa-IR" sz="2500" b="1" dirty="0" smtClean="0">
              <a:solidFill>
                <a:srgbClr val="002060"/>
              </a:solidFill>
              <a:cs typeface="B Nazanin" pitchFamily="2" charset="-78"/>
            </a:endParaRPr>
          </a:p>
          <a:p>
            <a:pPr algn="just">
              <a:buNone/>
            </a:pPr>
            <a:r>
              <a:rPr lang="fa-IR" sz="2500" b="1" dirty="0" smtClean="0">
                <a:solidFill>
                  <a:srgbClr val="002060"/>
                </a:solidFill>
                <a:cs typeface="B Nazanin" pitchFamily="2" charset="-78"/>
              </a:rPr>
              <a:t>    </a:t>
            </a:r>
            <a:endParaRPr lang="en-US" sz="2500" b="1" dirty="0">
              <a:solidFill>
                <a:srgbClr val="002060"/>
              </a:solidFill>
              <a:cs typeface="B Nazanin" pitchFamily="2" charset="-78"/>
            </a:endParaRPr>
          </a:p>
        </p:txBody>
      </p:sp>
      <p:sp>
        <p:nvSpPr>
          <p:cNvPr id="4" name="Title 9"/>
          <p:cNvSpPr>
            <a:spLocks noGrp="1"/>
          </p:cNvSpPr>
          <p:nvPr>
            <p:ph type="title"/>
          </p:nvPr>
        </p:nvSpPr>
        <p:spPr>
          <a:xfrm>
            <a:off x="457200" y="274638"/>
            <a:ext cx="8229600" cy="868362"/>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a:bodyPr>
          <a:lstStyle/>
          <a:p>
            <a:pPr algn="ctr"/>
            <a:r>
              <a:rPr lang="fa-IR" sz="3200" dirty="0" smtClean="0">
                <a:solidFill>
                  <a:srgbClr val="FFFF00"/>
                </a:solidFill>
                <a:cs typeface="B Titr" pitchFamily="2" charset="-78"/>
              </a:rPr>
              <a:t>کسر ساعت کاری جانبازان </a:t>
            </a:r>
            <a:endParaRPr lang="en-US" sz="3200" dirty="0" smtClean="0">
              <a:solidFill>
                <a:srgbClr val="FFFF00"/>
              </a:solidFill>
              <a:cs typeface="B Titr" pitchFamily="2" charset="-78"/>
            </a:endParaRPr>
          </a:p>
        </p:txBody>
      </p:sp>
    </p:spTree>
    <p:extLst>
      <p:ext uri="{BB962C8B-B14F-4D97-AF65-F5344CB8AC3E}">
        <p14:creationId xmlns:p14="http://schemas.microsoft.com/office/powerpoint/2010/main" val="294365489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0768"/>
            <a:ext cx="8686800" cy="4739357"/>
          </a:xfrm>
        </p:spPr>
        <p:txBody>
          <a:bodyPr>
            <a:normAutofit/>
          </a:bodyPr>
          <a:lstStyle/>
          <a:p>
            <a:pPr algn="just">
              <a:buNone/>
            </a:pPr>
            <a:r>
              <a:rPr lang="fa-IR" sz="2800" b="1" dirty="0" smtClean="0">
                <a:solidFill>
                  <a:schemeClr val="accent2"/>
                </a:solidFill>
                <a:cs typeface="B Titr" pitchFamily="2" charset="-78"/>
              </a:rPr>
              <a:t>    </a:t>
            </a:r>
          </a:p>
          <a:p>
            <a:pPr algn="just">
              <a:buNone/>
            </a:pPr>
            <a:endParaRPr lang="fa-IR" sz="3200" b="1" dirty="0" smtClean="0">
              <a:solidFill>
                <a:srgbClr val="002060"/>
              </a:solidFill>
              <a:cs typeface="B Lotus" pitchFamily="2" charset="-78"/>
            </a:endParaRPr>
          </a:p>
          <a:p>
            <a:pPr algn="just">
              <a:buNone/>
            </a:pPr>
            <a:r>
              <a:rPr lang="fa-IR" sz="3200" b="1" dirty="0" smtClean="0">
                <a:solidFill>
                  <a:srgbClr val="002060"/>
                </a:solidFill>
                <a:cs typeface="B Lotus" pitchFamily="2" charset="-78"/>
              </a:rPr>
              <a:t>    </a:t>
            </a:r>
            <a:r>
              <a:rPr lang="fa-IR" sz="3200" b="1" dirty="0" smtClean="0">
                <a:solidFill>
                  <a:srgbClr val="FF0000"/>
                </a:solidFill>
                <a:cs typeface="B Lotus" pitchFamily="2" charset="-78"/>
              </a:rPr>
              <a:t>درصورت عدم توافق، بنیاد استان نماینده ای را به محل کار جانباز اعزام تا با توجه به نوع جانبازی، شرایط محیط کار، نوع کار، همچنین درصورت نیاز نظر پزشک معتمد بنیاد و سایر عوامل موثر ، تصمیم گیری و برای اجراء به دستگاه متبوع جانباز ابلاغ کند.</a:t>
            </a:r>
            <a:endParaRPr lang="en-US" sz="3200" b="1" dirty="0">
              <a:solidFill>
                <a:srgbClr val="FF0000"/>
              </a:solidFill>
              <a:cs typeface="B Lotus" pitchFamily="2" charset="-78"/>
            </a:endParaRPr>
          </a:p>
        </p:txBody>
      </p:sp>
      <p:sp>
        <p:nvSpPr>
          <p:cNvPr id="4" name="Title 9"/>
          <p:cNvSpPr>
            <a:spLocks noGrp="1"/>
          </p:cNvSpPr>
          <p:nvPr>
            <p:ph type="title"/>
          </p:nvPr>
        </p:nvSpPr>
        <p:spPr>
          <a:xfrm>
            <a:off x="457200" y="274638"/>
            <a:ext cx="8229600" cy="868362"/>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a:bodyPr>
          <a:lstStyle/>
          <a:p>
            <a:pPr algn="ctr"/>
            <a:r>
              <a:rPr lang="fa-IR" sz="2800" dirty="0" smtClean="0">
                <a:solidFill>
                  <a:srgbClr val="FFFF00"/>
                </a:solidFill>
                <a:cs typeface="B Titr" pitchFamily="2" charset="-78"/>
              </a:rPr>
              <a:t>عدم توافق جانباز و دستگاه</a:t>
            </a:r>
            <a:endParaRPr lang="en-US" sz="2800" dirty="0" smtClean="0">
              <a:solidFill>
                <a:srgbClr val="FFFF00"/>
              </a:solidFill>
              <a:cs typeface="B Titr" pitchFamily="2" charset="-78"/>
            </a:endParaRPr>
          </a:p>
        </p:txBody>
      </p:sp>
    </p:spTree>
    <p:extLst>
      <p:ext uri="{BB962C8B-B14F-4D97-AF65-F5344CB8AC3E}">
        <p14:creationId xmlns:p14="http://schemas.microsoft.com/office/powerpoint/2010/main" val="84137542"/>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256584"/>
          </a:xfrm>
        </p:spPr>
        <p:txBody>
          <a:bodyPr>
            <a:normAutofit/>
          </a:bodyPr>
          <a:lstStyle/>
          <a:p>
            <a:pPr algn="just">
              <a:buNone/>
            </a:pPr>
            <a:r>
              <a:rPr lang="fa-IR" sz="2400" b="1" dirty="0" smtClean="0">
                <a:solidFill>
                  <a:schemeClr val="accent2"/>
                </a:solidFill>
                <a:cs typeface="B Titr" pitchFamily="2" charset="-78"/>
              </a:rPr>
              <a:t>  </a:t>
            </a:r>
          </a:p>
          <a:p>
            <a:pPr algn="just">
              <a:buNone/>
            </a:pPr>
            <a:r>
              <a:rPr lang="fa-IR" sz="2500" b="1" dirty="0" smtClean="0">
                <a:solidFill>
                  <a:srgbClr val="002060"/>
                </a:solidFill>
                <a:cs typeface="B Nazanin" pitchFamily="2" charset="-78"/>
              </a:rPr>
              <a:t>  </a:t>
            </a:r>
          </a:p>
          <a:p>
            <a:pPr algn="just">
              <a:lnSpc>
                <a:spcPct val="150000"/>
              </a:lnSpc>
              <a:buNone/>
            </a:pPr>
            <a:r>
              <a:rPr lang="fa-IR" sz="2500" b="1" dirty="0" smtClean="0">
                <a:solidFill>
                  <a:srgbClr val="002060"/>
                </a:solidFill>
                <a:cs typeface="B Nazanin" pitchFamily="2" charset="-78"/>
              </a:rPr>
              <a:t>    جانبازانی که به هر دلیل نتوانند از کسر ساعت کار موظف بهره مند شوند با </a:t>
            </a:r>
            <a:r>
              <a:rPr lang="fa-IR" sz="2500" b="1" dirty="0" smtClean="0">
                <a:solidFill>
                  <a:srgbClr val="C00000"/>
                </a:solidFill>
                <a:cs typeface="B Nazanin" pitchFamily="2" charset="-78"/>
              </a:rPr>
              <a:t>موافقت دستگاه زیربط </a:t>
            </a:r>
            <a:r>
              <a:rPr lang="fa-IR" sz="2500" b="1" dirty="0" smtClean="0">
                <a:solidFill>
                  <a:srgbClr val="002060"/>
                </a:solidFill>
                <a:cs typeface="B Nazanin" pitchFamily="2" charset="-78"/>
              </a:rPr>
              <a:t>به میزان کسر ساعت کار موظف استحقاقی به یکی از طریق زیر با آنها رفتار می شود:</a:t>
            </a:r>
            <a:endParaRPr lang="en-US" sz="2500" b="1" dirty="0" smtClean="0">
              <a:solidFill>
                <a:srgbClr val="002060"/>
              </a:solidFill>
              <a:cs typeface="B Nazanin" pitchFamily="2" charset="-78"/>
            </a:endParaRPr>
          </a:p>
          <a:p>
            <a:pPr algn="just">
              <a:lnSpc>
                <a:spcPct val="150000"/>
              </a:lnSpc>
              <a:buNone/>
            </a:pPr>
            <a:r>
              <a:rPr lang="fa-IR" sz="2500" b="1" dirty="0" smtClean="0">
                <a:solidFill>
                  <a:srgbClr val="002060"/>
                </a:solidFill>
                <a:cs typeface="B Nazanin" pitchFamily="2" charset="-78"/>
              </a:rPr>
              <a:t>      </a:t>
            </a:r>
            <a:r>
              <a:rPr lang="fa-IR" sz="2500" b="1" dirty="0" smtClean="0">
                <a:solidFill>
                  <a:srgbClr val="00B050"/>
                </a:solidFill>
                <a:cs typeface="B Nazanin" pitchFamily="2" charset="-78"/>
              </a:rPr>
              <a:t>الف) احتساب اضافه کار ساعتی</a:t>
            </a:r>
            <a:endParaRPr lang="en-US" sz="2500" b="1" dirty="0" smtClean="0">
              <a:solidFill>
                <a:srgbClr val="00B050"/>
              </a:solidFill>
              <a:cs typeface="B Nazanin" pitchFamily="2" charset="-78"/>
            </a:endParaRPr>
          </a:p>
          <a:p>
            <a:pPr algn="just">
              <a:lnSpc>
                <a:spcPct val="150000"/>
              </a:lnSpc>
              <a:buNone/>
            </a:pPr>
            <a:r>
              <a:rPr lang="fa-IR" sz="2500" b="1" dirty="0" smtClean="0">
                <a:solidFill>
                  <a:srgbClr val="00B050"/>
                </a:solidFill>
                <a:cs typeface="B Nazanin" pitchFamily="2" charset="-78"/>
              </a:rPr>
              <a:t>      ب) افزودن به مرخصی استحقاقی</a:t>
            </a:r>
            <a:endParaRPr lang="en-US" sz="2500" b="1" dirty="0" smtClean="0">
              <a:solidFill>
                <a:srgbClr val="00B050"/>
              </a:solidFill>
              <a:cs typeface="B Nazanin" pitchFamily="2" charset="-78"/>
            </a:endParaRPr>
          </a:p>
          <a:p>
            <a:pPr algn="just">
              <a:lnSpc>
                <a:spcPct val="150000"/>
              </a:lnSpc>
              <a:buNone/>
            </a:pPr>
            <a:r>
              <a:rPr lang="fa-IR" sz="2500" b="1" dirty="0" smtClean="0">
                <a:solidFill>
                  <a:srgbClr val="00B050"/>
                </a:solidFill>
                <a:cs typeface="B Nazanin" pitchFamily="2" charset="-78"/>
              </a:rPr>
              <a:t>      ج) محاسبه مدت کسر ساعت کار موظف به عنوان سنوات خدمت مستخدم از لحاظ بازنشستگی.</a:t>
            </a:r>
            <a:endParaRPr lang="en-US" sz="2500" b="1" dirty="0">
              <a:solidFill>
                <a:srgbClr val="00B050"/>
              </a:solidFill>
              <a:cs typeface="B Nazanin" pitchFamily="2" charset="-78"/>
            </a:endParaRPr>
          </a:p>
        </p:txBody>
      </p:sp>
      <p:sp>
        <p:nvSpPr>
          <p:cNvPr id="4" name="Title 9"/>
          <p:cNvSpPr>
            <a:spLocks noGrp="1"/>
          </p:cNvSpPr>
          <p:nvPr>
            <p:ph type="title"/>
          </p:nvPr>
        </p:nvSpPr>
        <p:spPr>
          <a:xfrm>
            <a:off x="457200" y="274638"/>
            <a:ext cx="8229600" cy="796925"/>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fontScale="90000"/>
          </a:bodyPr>
          <a:lstStyle/>
          <a:p>
            <a:r>
              <a:rPr lang="fa-IR" sz="2800" dirty="0" smtClean="0">
                <a:solidFill>
                  <a:srgbClr val="FFFF00"/>
                </a:solidFill>
                <a:cs typeface="B Titr" pitchFamily="2" charset="-78"/>
              </a:rPr>
              <a:t>راهکارهای  جایگزین کسر ساعت کاری جانبازان </a:t>
            </a:r>
            <a:endParaRPr lang="en-US" sz="2800" dirty="0" smtClean="0">
              <a:solidFill>
                <a:srgbClr val="FFFF00"/>
              </a:solidFill>
              <a:cs typeface="B Titr" pitchFamily="2" charset="-78"/>
            </a:endParaRPr>
          </a:p>
        </p:txBody>
      </p:sp>
    </p:spTree>
    <p:extLst>
      <p:ext uri="{BB962C8B-B14F-4D97-AF65-F5344CB8AC3E}">
        <p14:creationId xmlns:p14="http://schemas.microsoft.com/office/powerpoint/2010/main" val="1698781220"/>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256584"/>
          </a:xfrm>
        </p:spPr>
        <p:txBody>
          <a:bodyPr>
            <a:normAutofit/>
          </a:bodyPr>
          <a:lstStyle/>
          <a:p>
            <a:pPr algn="just">
              <a:buNone/>
            </a:pPr>
            <a:r>
              <a:rPr lang="fa-IR" sz="2400" b="1" dirty="0" smtClean="0">
                <a:solidFill>
                  <a:schemeClr val="accent2"/>
                </a:solidFill>
                <a:cs typeface="B Titr" pitchFamily="2" charset="-78"/>
              </a:rPr>
              <a:t>  </a:t>
            </a:r>
          </a:p>
          <a:p>
            <a:pPr algn="just">
              <a:buNone/>
            </a:pPr>
            <a:r>
              <a:rPr lang="fa-IR" sz="2500" b="1" dirty="0" smtClean="0">
                <a:solidFill>
                  <a:srgbClr val="002060"/>
                </a:solidFill>
                <a:cs typeface="B Nazanin" pitchFamily="2" charset="-78"/>
              </a:rPr>
              <a:t>  </a:t>
            </a:r>
          </a:p>
          <a:p>
            <a:pPr algn="just">
              <a:lnSpc>
                <a:spcPct val="200000"/>
              </a:lnSpc>
              <a:buNone/>
            </a:pPr>
            <a:r>
              <a:rPr lang="fa-IR" sz="2000" b="1" dirty="0" smtClean="0">
                <a:solidFill>
                  <a:srgbClr val="FF0000"/>
                </a:solidFill>
                <a:cs typeface="B Titr" pitchFamily="2" charset="-78"/>
              </a:rPr>
              <a:t>      </a:t>
            </a:r>
            <a:r>
              <a:rPr lang="fa-IR" sz="2000" dirty="0" smtClean="0">
                <a:solidFill>
                  <a:srgbClr val="FF0000"/>
                </a:solidFill>
                <a:cs typeface="B Titr" pitchFamily="2" charset="-78"/>
              </a:rPr>
              <a:t>افراد فوق بايد درخواست كسر ساعت كار خود را به بنياد استان ارايه كنند. بنياد استان براساس دستورالعمل مربوط و با اخذ نظر پزشك معتمد خود مبني بر نياز جانباز به مراقبت‌هاي پزشكي و تعيين ميزان كسر ساعت و مدت زمان استفاده كه به تصويب كميسيون پزشكي مي‌رسد، موضوع را براي اجرا به دستگاه ذي‌ربط ابلاغ مي‌كند. این ساعات قابل ذخیره و بازخرید نیست.</a:t>
            </a:r>
            <a:endParaRPr lang="en-US" sz="2000" dirty="0" smtClean="0">
              <a:solidFill>
                <a:srgbClr val="FF0000"/>
              </a:solidFill>
              <a:cs typeface="B Titr" pitchFamily="2" charset="-78"/>
            </a:endParaRPr>
          </a:p>
          <a:p>
            <a:pPr algn="just">
              <a:lnSpc>
                <a:spcPct val="150000"/>
              </a:lnSpc>
              <a:buNone/>
            </a:pPr>
            <a:endParaRPr lang="en-US" sz="2500" b="1" dirty="0">
              <a:solidFill>
                <a:srgbClr val="00B050"/>
              </a:solidFill>
              <a:cs typeface="B Nazanin" pitchFamily="2" charset="-78"/>
            </a:endParaRPr>
          </a:p>
        </p:txBody>
      </p:sp>
      <p:sp>
        <p:nvSpPr>
          <p:cNvPr id="4" name="Title 9"/>
          <p:cNvSpPr>
            <a:spLocks noGrp="1"/>
          </p:cNvSpPr>
          <p:nvPr>
            <p:ph type="title"/>
          </p:nvPr>
        </p:nvSpPr>
        <p:spPr>
          <a:xfrm>
            <a:off x="457200" y="274638"/>
            <a:ext cx="8229600" cy="796925"/>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a:bodyPr>
          <a:lstStyle/>
          <a:p>
            <a:r>
              <a:rPr lang="fa-IR" sz="2800" dirty="0" smtClean="0">
                <a:solidFill>
                  <a:srgbClr val="FFFF00"/>
                </a:solidFill>
                <a:cs typeface="B Titr" pitchFamily="2" charset="-78"/>
              </a:rPr>
              <a:t>کسر ساعت کاری مراقبین جانباز </a:t>
            </a:r>
            <a:endParaRPr lang="en-US" sz="2800" dirty="0" smtClean="0">
              <a:solidFill>
                <a:srgbClr val="FFFF00"/>
              </a:solidFill>
              <a:cs typeface="B Titr" pitchFamily="2" charset="-78"/>
            </a:endParaRPr>
          </a:p>
        </p:txBody>
      </p:sp>
    </p:spTree>
    <p:extLst>
      <p:ext uri="{BB962C8B-B14F-4D97-AF65-F5344CB8AC3E}">
        <p14:creationId xmlns:p14="http://schemas.microsoft.com/office/powerpoint/2010/main" val="4179405409"/>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4784"/>
            <a:ext cx="8229600" cy="4525963"/>
          </a:xfrm>
        </p:spPr>
        <p:txBody>
          <a:bodyPr>
            <a:normAutofit/>
          </a:bodyPr>
          <a:lstStyle/>
          <a:p>
            <a:pPr>
              <a:buNone/>
            </a:pPr>
            <a:endParaRPr lang="fa-IR" sz="2400" b="1" dirty="0" smtClean="0">
              <a:solidFill>
                <a:srgbClr val="002060"/>
              </a:solidFill>
              <a:cs typeface="B Nazanin" pitchFamily="2" charset="-78"/>
            </a:endParaRPr>
          </a:p>
          <a:p>
            <a:pPr>
              <a:buNone/>
            </a:pPr>
            <a:r>
              <a:rPr lang="fa-IR" sz="2400" b="1" dirty="0" smtClean="0">
                <a:solidFill>
                  <a:srgbClr val="002060"/>
                </a:solidFill>
                <a:cs typeface="B Titr" pitchFamily="2" charset="-78"/>
              </a:rPr>
              <a:t>کسر ساعت کار ماهانه به</a:t>
            </a:r>
            <a:r>
              <a:rPr lang="fa-IR" sz="2400" b="1" dirty="0" smtClean="0">
                <a:solidFill>
                  <a:srgbClr val="FF0000"/>
                </a:solidFill>
                <a:cs typeface="B Titr" pitchFamily="2" charset="-78"/>
              </a:rPr>
              <a:t> ساعت </a:t>
            </a:r>
            <a:r>
              <a:rPr lang="fa-IR" sz="2400" b="1" dirty="0" smtClean="0">
                <a:solidFill>
                  <a:srgbClr val="002060"/>
                </a:solidFill>
                <a:cs typeface="B Titr" pitchFamily="2" charset="-78"/>
              </a:rPr>
              <a:t>برای اعمال بندهای «الف» و «ب» :</a:t>
            </a:r>
          </a:p>
          <a:p>
            <a:pPr>
              <a:buNone/>
            </a:pPr>
            <a:r>
              <a:rPr lang="fa-IR" sz="2400" b="1" dirty="0" smtClean="0">
                <a:solidFill>
                  <a:srgbClr val="002060"/>
                </a:solidFill>
                <a:cs typeface="B Nazanin" pitchFamily="2" charset="-78"/>
              </a:rPr>
              <a:t>   </a:t>
            </a:r>
          </a:p>
          <a:p>
            <a:pPr>
              <a:buNone/>
            </a:pPr>
            <a:endParaRPr lang="fa-IR" sz="2400" b="1" dirty="0" smtClean="0">
              <a:solidFill>
                <a:srgbClr val="00B0F0"/>
              </a:solidFill>
              <a:cs typeface="B Nazanin" pitchFamily="2" charset="-78"/>
            </a:endParaRPr>
          </a:p>
          <a:p>
            <a:pPr>
              <a:buNone/>
            </a:pPr>
            <a:r>
              <a:rPr lang="fa-IR" sz="2400" b="1" dirty="0" smtClean="0">
                <a:solidFill>
                  <a:srgbClr val="00B0F0"/>
                </a:solidFill>
                <a:cs typeface="B Nazanin" pitchFamily="2" charset="-78"/>
              </a:rPr>
              <a:t>                   میزان کسر ساعت به دقیقه×تعداد روزهای کاری در ماه</a:t>
            </a:r>
            <a:endParaRPr lang="en-US" sz="2400" b="1" dirty="0" smtClean="0">
              <a:solidFill>
                <a:srgbClr val="00B0F0"/>
              </a:solidFill>
              <a:cs typeface="B Nazanin" pitchFamily="2" charset="-78"/>
            </a:endParaRPr>
          </a:p>
          <a:p>
            <a:pPr>
              <a:buNone/>
            </a:pPr>
            <a:r>
              <a:rPr lang="fa-IR" sz="2400" b="1" dirty="0" smtClean="0">
                <a:solidFill>
                  <a:srgbClr val="00B0F0"/>
                </a:solidFill>
                <a:cs typeface="B Nazanin" pitchFamily="2" charset="-78"/>
              </a:rPr>
              <a:t>                                                             60</a:t>
            </a:r>
          </a:p>
          <a:p>
            <a:pPr>
              <a:buNone/>
            </a:pPr>
            <a:endParaRPr lang="en-US" sz="2400" b="1" dirty="0">
              <a:solidFill>
                <a:srgbClr val="C00000"/>
              </a:solidFill>
              <a:cs typeface="B Nazanin" pitchFamily="2" charset="-78"/>
            </a:endParaRPr>
          </a:p>
          <a:p>
            <a:pPr>
              <a:buNone/>
            </a:pPr>
            <a:r>
              <a:rPr lang="fa-IR" sz="2800" dirty="0" smtClean="0">
                <a:solidFill>
                  <a:schemeClr val="accent2"/>
                </a:solidFill>
                <a:cs typeface="B Titr" pitchFamily="2" charset="-78"/>
              </a:rPr>
              <a:t>* </a:t>
            </a:r>
            <a:r>
              <a:rPr lang="fa-IR" sz="2800" dirty="0" smtClean="0">
                <a:solidFill>
                  <a:schemeClr val="accent2"/>
                </a:solidFill>
                <a:cs typeface="B Lotus" pitchFamily="2" charset="-78"/>
              </a:rPr>
              <a:t>هر 8 ساعت یکروز منظور می گردد.</a:t>
            </a:r>
            <a:endParaRPr lang="en-US" sz="2800" dirty="0">
              <a:solidFill>
                <a:schemeClr val="accent2"/>
              </a:solidFill>
              <a:cs typeface="B Lotus" pitchFamily="2" charset="-78"/>
            </a:endParaRPr>
          </a:p>
        </p:txBody>
      </p:sp>
      <p:sp>
        <p:nvSpPr>
          <p:cNvPr id="4" name="Title 9"/>
          <p:cNvSpPr>
            <a:spLocks noGrp="1"/>
          </p:cNvSpPr>
          <p:nvPr>
            <p:ph type="title"/>
          </p:nvPr>
        </p:nvSpPr>
        <p:spPr>
          <a:xfrm>
            <a:off x="457200" y="274638"/>
            <a:ext cx="8229600" cy="868362"/>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a:bodyPr>
          <a:lstStyle/>
          <a:p>
            <a:pPr algn="ctr"/>
            <a:r>
              <a:rPr lang="fa-IR" sz="2800" dirty="0" smtClean="0">
                <a:solidFill>
                  <a:srgbClr val="FFFF00"/>
                </a:solidFill>
                <a:cs typeface="B Titr" pitchFamily="2" charset="-78"/>
              </a:rPr>
              <a:t>محاسبه کسر ساعت کاری جانبازان </a:t>
            </a:r>
            <a:endParaRPr lang="en-US" sz="2800" dirty="0" smtClean="0">
              <a:solidFill>
                <a:srgbClr val="FFFF00"/>
              </a:solidFill>
              <a:cs typeface="B Titr" pitchFamily="2" charset="-78"/>
            </a:endParaRPr>
          </a:p>
        </p:txBody>
      </p:sp>
      <p:cxnSp>
        <p:nvCxnSpPr>
          <p:cNvPr id="6" name="Straight Connector 5"/>
          <p:cNvCxnSpPr/>
          <p:nvPr/>
        </p:nvCxnSpPr>
        <p:spPr>
          <a:xfrm>
            <a:off x="1115616" y="3573016"/>
            <a:ext cx="600136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175710"/>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4784"/>
            <a:ext cx="8784976" cy="4525963"/>
          </a:xfrm>
        </p:spPr>
        <p:txBody>
          <a:bodyPr>
            <a:normAutofit/>
          </a:bodyPr>
          <a:lstStyle/>
          <a:p>
            <a:pPr>
              <a:buNone/>
            </a:pPr>
            <a:endParaRPr lang="fa-IR" sz="2400" dirty="0" smtClean="0"/>
          </a:p>
          <a:p>
            <a:pPr>
              <a:buNone/>
            </a:pPr>
            <a:endParaRPr lang="fa-IR" sz="2400" dirty="0" smtClean="0"/>
          </a:p>
          <a:p>
            <a:pPr>
              <a:buNone/>
            </a:pPr>
            <a:endParaRPr lang="fa-IR" sz="1800" dirty="0" smtClean="0">
              <a:cs typeface="B Titr" pitchFamily="2" charset="-78"/>
            </a:endParaRPr>
          </a:p>
          <a:p>
            <a:pPr>
              <a:buNone/>
            </a:pPr>
            <a:r>
              <a:rPr lang="fa-IR" sz="1800" dirty="0" smtClean="0">
                <a:cs typeface="B Titr" pitchFamily="2" charset="-78"/>
              </a:rPr>
              <a:t>  ميزان كسر ساعت به دقيقه × (روزهای عدم حضور در سال– 365)</a:t>
            </a:r>
            <a:r>
              <a:rPr lang="en-US" sz="1800" dirty="0" smtClean="0">
                <a:cs typeface="B Titr" pitchFamily="2" charset="-78"/>
              </a:rPr>
              <a:t> </a:t>
            </a:r>
            <a:endParaRPr lang="en-US" sz="2400" dirty="0" smtClean="0"/>
          </a:p>
          <a:p>
            <a:pPr>
              <a:buNone/>
            </a:pPr>
            <a:r>
              <a:rPr lang="fa-IR" sz="2400" b="1" dirty="0" smtClean="0"/>
              <a:t>                                                                 </a:t>
            </a:r>
            <a:r>
              <a:rPr lang="fa-IR" sz="2400" dirty="0" smtClean="0"/>
              <a:t>= </a:t>
            </a:r>
            <a:r>
              <a:rPr lang="fa-IR" sz="1800" dirty="0" smtClean="0">
                <a:cs typeface="B Titr" pitchFamily="2" charset="-78"/>
              </a:rPr>
              <a:t>كسر ساعت كار سالانه به</a:t>
            </a:r>
            <a:r>
              <a:rPr lang="fa-IR" sz="1800" dirty="0" smtClean="0">
                <a:cs typeface="B Titr" pitchFamily="2" charset="-78"/>
                <a:hlinkClick r:id="rId2" action="ppaction://hlinkfile"/>
              </a:rPr>
              <a:t> روز</a:t>
            </a:r>
            <a:endParaRPr lang="en-US" sz="1800" dirty="0" smtClean="0">
              <a:cs typeface="B Titr" pitchFamily="2" charset="-78"/>
            </a:endParaRPr>
          </a:p>
          <a:p>
            <a:pPr>
              <a:buNone/>
            </a:pPr>
            <a:r>
              <a:rPr lang="fa-IR" sz="2400" b="1" dirty="0" smtClean="0"/>
              <a:t>                              </a:t>
            </a:r>
            <a:r>
              <a:rPr lang="fa-IR" sz="1800" dirty="0" smtClean="0">
                <a:cs typeface="B Titr" pitchFamily="2" charset="-78"/>
              </a:rPr>
              <a:t> 480</a:t>
            </a:r>
          </a:p>
          <a:p>
            <a:endParaRPr lang="fa-IR" sz="2400" b="1" dirty="0" smtClean="0"/>
          </a:p>
          <a:p>
            <a:pPr algn="just">
              <a:buNone/>
            </a:pPr>
            <a:r>
              <a:rPr lang="fa-IR" sz="2400" b="1" dirty="0" smtClean="0">
                <a:solidFill>
                  <a:srgbClr val="FF0000"/>
                </a:solidFill>
                <a:cs typeface="B Lotus" pitchFamily="2" charset="-78"/>
              </a:rPr>
              <a:t>روزهای عدم حضور در سال: </a:t>
            </a:r>
          </a:p>
          <a:p>
            <a:pPr algn="just">
              <a:buNone/>
            </a:pPr>
            <a:r>
              <a:rPr lang="fa-IR" sz="2400" b="1" dirty="0" smtClean="0">
                <a:solidFill>
                  <a:srgbClr val="00B050"/>
                </a:solidFill>
                <a:cs typeface="B Lotus" pitchFamily="2" charset="-78"/>
              </a:rPr>
              <a:t>مرخصی  استحقاقی+مرخصی استعلاجی+مرخصی‌های اجباری، تشویقی و اضطراری + تعطیلات رسمی  + تعداد جمعه ها</a:t>
            </a:r>
          </a:p>
          <a:p>
            <a:pPr algn="just">
              <a:buNone/>
            </a:pPr>
            <a:endParaRPr lang="en-US" sz="2400" dirty="0" smtClean="0"/>
          </a:p>
          <a:p>
            <a:pPr>
              <a:buNone/>
            </a:pPr>
            <a:endParaRPr lang="fa-IR" sz="2400" b="1" dirty="0" smtClean="0">
              <a:solidFill>
                <a:srgbClr val="002060"/>
              </a:solidFill>
              <a:cs typeface="B Nazanin" pitchFamily="2" charset="-78"/>
            </a:endParaRPr>
          </a:p>
        </p:txBody>
      </p:sp>
      <p:sp>
        <p:nvSpPr>
          <p:cNvPr id="4" name="Title 9"/>
          <p:cNvSpPr>
            <a:spLocks noGrp="1"/>
          </p:cNvSpPr>
          <p:nvPr>
            <p:ph type="title"/>
          </p:nvPr>
        </p:nvSpPr>
        <p:spPr>
          <a:xfrm>
            <a:off x="457200" y="274638"/>
            <a:ext cx="8229600" cy="868362"/>
          </a:xfrm>
          <a:prstGeom prst="ribbon">
            <a:avLst>
              <a:gd name="adj1" fmla="val 13764"/>
              <a:gd name="adj2" fmla="val 69702"/>
            </a:avLst>
          </a:prstGeom>
        </p:spPr>
        <p:style>
          <a:lnRef idx="0">
            <a:schemeClr val="accent4"/>
          </a:lnRef>
          <a:fillRef idx="3">
            <a:schemeClr val="accent4"/>
          </a:fillRef>
          <a:effectRef idx="3">
            <a:schemeClr val="accent4"/>
          </a:effectRef>
          <a:fontRef idx="minor">
            <a:schemeClr val="lt1"/>
          </a:fontRef>
        </p:style>
        <p:txBody>
          <a:bodyPr rtlCol="1" anchor="ctr">
            <a:normAutofit/>
          </a:bodyPr>
          <a:lstStyle/>
          <a:p>
            <a:pPr algn="ctr"/>
            <a:r>
              <a:rPr lang="fa-IR" sz="2800" dirty="0" smtClean="0">
                <a:solidFill>
                  <a:srgbClr val="FFFF00"/>
                </a:solidFill>
                <a:cs typeface="B Titr" pitchFamily="2" charset="-78"/>
              </a:rPr>
              <a:t>محاسبه کسر ساعت کاری جانبازان </a:t>
            </a:r>
            <a:endParaRPr lang="en-US" sz="2800" dirty="0" smtClean="0">
              <a:solidFill>
                <a:srgbClr val="FFFF00"/>
              </a:solidFill>
              <a:cs typeface="B Titr" pitchFamily="2" charset="-78"/>
            </a:endParaRPr>
          </a:p>
        </p:txBody>
      </p:sp>
      <p:cxnSp>
        <p:nvCxnSpPr>
          <p:cNvPr id="6" name="Straight Connector 5"/>
          <p:cNvCxnSpPr/>
          <p:nvPr/>
        </p:nvCxnSpPr>
        <p:spPr>
          <a:xfrm>
            <a:off x="3419872" y="3212976"/>
            <a:ext cx="549730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255906"/>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3494376"/>
              </p:ext>
            </p:extLst>
          </p:nvPr>
        </p:nvGraphicFramePr>
        <p:xfrm>
          <a:off x="827584" y="476659"/>
          <a:ext cx="7848872" cy="6048684"/>
        </p:xfrm>
        <a:graphic>
          <a:graphicData uri="http://schemas.openxmlformats.org/drawingml/2006/table">
            <a:tbl>
              <a:tblPr rtl="1">
                <a:tableStyleId>{5C22544A-7EE6-4342-B048-85BDC9FD1C3A}</a:tableStyleId>
              </a:tblPr>
              <a:tblGrid>
                <a:gridCol w="690776"/>
                <a:gridCol w="690776"/>
                <a:gridCol w="690776"/>
                <a:gridCol w="690776"/>
                <a:gridCol w="650142"/>
                <a:gridCol w="650142"/>
                <a:gridCol w="907491"/>
                <a:gridCol w="880400"/>
                <a:gridCol w="785589"/>
                <a:gridCol w="1212004"/>
              </a:tblGrid>
              <a:tr h="193360">
                <a:tc gridSpan="10">
                  <a:txBody>
                    <a:bodyPr/>
                    <a:lstStyle/>
                    <a:p>
                      <a:pPr algn="ctr" rtl="1" fontAlgn="ctr"/>
                      <a:r>
                        <a:rPr lang="fa-IR" sz="800" u="none" strike="noStrike">
                          <a:effectLst/>
                        </a:rPr>
                        <a:t>بسمه تعالي </a:t>
                      </a:r>
                      <a:endParaRPr lang="fa-IR" sz="800" b="1" i="0" u="none" strike="noStrike">
                        <a:effectLst/>
                        <a:latin typeface="B Lotus"/>
                      </a:endParaRPr>
                    </a:p>
                  </a:txBody>
                  <a:tcPr marL="5435" marR="5435" marT="5435"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69635">
                <a:tc gridSpan="10">
                  <a:txBody>
                    <a:bodyPr/>
                    <a:lstStyle/>
                    <a:p>
                      <a:pPr algn="ctr" rtl="1" fontAlgn="ctr"/>
                      <a:r>
                        <a:rPr lang="fa-IR" sz="800" u="none" strike="noStrike">
                          <a:effectLst/>
                        </a:rPr>
                        <a:t>فرم محاسبه مرخصي جانبازي ...........</a:t>
                      </a:r>
                      <a:endParaRPr lang="fa-IR" sz="800" b="1" i="0" u="none" strike="noStrike">
                        <a:effectLst/>
                        <a:latin typeface="B Lotus"/>
                      </a:endParaRPr>
                    </a:p>
                  </a:txBody>
                  <a:tcPr marL="5435" marR="5435" marT="5435"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57003">
                <a:tc rowSpan="2">
                  <a:txBody>
                    <a:bodyPr/>
                    <a:lstStyle/>
                    <a:p>
                      <a:pPr algn="ctr" rtl="1" fontAlgn="ctr"/>
                      <a:r>
                        <a:rPr lang="fa-IR" sz="800" u="none" strike="noStrike">
                          <a:effectLst/>
                        </a:rPr>
                        <a:t>سال </a:t>
                      </a:r>
                      <a:endParaRPr lang="fa-IR" sz="800" b="1" i="0" u="none" strike="noStrike">
                        <a:effectLst/>
                        <a:latin typeface="B Lotus"/>
                      </a:endParaRPr>
                    </a:p>
                  </a:txBody>
                  <a:tcPr marL="5435" marR="5435" marT="5435" marB="0" anchor="ctr"/>
                </a:tc>
                <a:tc gridSpan="3">
                  <a:txBody>
                    <a:bodyPr/>
                    <a:lstStyle/>
                    <a:p>
                      <a:pPr algn="ctr" rtl="1" fontAlgn="ctr"/>
                      <a:r>
                        <a:rPr lang="fa-IR" sz="800" u="none" strike="noStrike">
                          <a:effectLst/>
                        </a:rPr>
                        <a:t>مرخصي استفاده شده </a:t>
                      </a:r>
                      <a:endParaRPr lang="fa-IR" sz="800" b="1" i="0" u="none" strike="noStrike">
                        <a:effectLst/>
                        <a:latin typeface="B Lotus"/>
                      </a:endParaRPr>
                    </a:p>
                  </a:txBody>
                  <a:tcPr marL="5435" marR="5435" marT="5435" marB="0" anchor="ctr"/>
                </a:tc>
                <a:tc hMerge="1">
                  <a:txBody>
                    <a:bodyPr/>
                    <a:lstStyle/>
                    <a:p>
                      <a:pPr rtl="1"/>
                      <a:endParaRPr lang="fa-IR"/>
                    </a:p>
                  </a:txBody>
                  <a:tcPr/>
                </a:tc>
                <a:tc hMerge="1">
                  <a:txBody>
                    <a:bodyPr/>
                    <a:lstStyle/>
                    <a:p>
                      <a:pPr rtl="1"/>
                      <a:endParaRPr lang="fa-IR"/>
                    </a:p>
                  </a:txBody>
                  <a:tcPr/>
                </a:tc>
                <a:tc rowSpan="2">
                  <a:txBody>
                    <a:bodyPr/>
                    <a:lstStyle/>
                    <a:p>
                      <a:pPr algn="ctr" rtl="1" fontAlgn="ctr"/>
                      <a:r>
                        <a:rPr lang="fa-IR" sz="800" u="none" strike="noStrike">
                          <a:effectLst/>
                        </a:rPr>
                        <a:t>تعداد تعطيلات رسمي  </a:t>
                      </a:r>
                      <a:endParaRPr lang="fa-IR" sz="800" b="1" i="0" u="none" strike="noStrike">
                        <a:effectLst/>
                        <a:latin typeface="B Lotus"/>
                      </a:endParaRPr>
                    </a:p>
                  </a:txBody>
                  <a:tcPr marL="5435" marR="5435" marT="5435" marB="0" anchor="ctr"/>
                </a:tc>
                <a:tc rowSpan="2">
                  <a:txBody>
                    <a:bodyPr/>
                    <a:lstStyle/>
                    <a:p>
                      <a:pPr algn="ctr" rtl="1" fontAlgn="ctr"/>
                      <a:r>
                        <a:rPr lang="fa-IR" sz="800" u="none" strike="noStrike">
                          <a:effectLst/>
                        </a:rPr>
                        <a:t>تعداد جمعه  </a:t>
                      </a:r>
                      <a:endParaRPr lang="fa-IR" sz="800" b="1" i="0" u="none" strike="noStrike">
                        <a:effectLst/>
                        <a:latin typeface="B Lotus"/>
                      </a:endParaRPr>
                    </a:p>
                  </a:txBody>
                  <a:tcPr marL="5435" marR="5435" marT="5435" marB="0" anchor="ctr"/>
                </a:tc>
                <a:tc rowSpan="2">
                  <a:txBody>
                    <a:bodyPr/>
                    <a:lstStyle/>
                    <a:p>
                      <a:pPr algn="ctr" rtl="1" fontAlgn="ctr"/>
                      <a:r>
                        <a:rPr lang="fa-IR" sz="800" u="none" strike="noStrike">
                          <a:effectLst/>
                        </a:rPr>
                        <a:t> جمع روزهاي عدم حضور </a:t>
                      </a:r>
                      <a:endParaRPr lang="fa-IR" sz="800" b="1" i="0" u="none" strike="noStrike">
                        <a:effectLst/>
                        <a:latin typeface="B Lotus"/>
                      </a:endParaRPr>
                    </a:p>
                  </a:txBody>
                  <a:tcPr marL="5435" marR="5435" marT="5435" marB="0" anchor="ctr"/>
                </a:tc>
                <a:tc rowSpan="2">
                  <a:txBody>
                    <a:bodyPr/>
                    <a:lstStyle/>
                    <a:p>
                      <a:pPr algn="ctr" rtl="1" fontAlgn="ctr"/>
                      <a:r>
                        <a:rPr lang="fa-IR" sz="800" u="none" strike="noStrike">
                          <a:effectLst/>
                        </a:rPr>
                        <a:t>ميزان كسر كار در روز(دقيقه)</a:t>
                      </a:r>
                      <a:endParaRPr lang="fa-IR" sz="800" b="1" i="0" u="none" strike="noStrike">
                        <a:effectLst/>
                        <a:latin typeface="B Lotus"/>
                      </a:endParaRPr>
                    </a:p>
                  </a:txBody>
                  <a:tcPr marL="5435" marR="5435" marT="5435" marB="0" anchor="ctr"/>
                </a:tc>
                <a:tc rowSpan="2">
                  <a:txBody>
                    <a:bodyPr/>
                    <a:lstStyle/>
                    <a:p>
                      <a:pPr algn="ctr" rtl="1" fontAlgn="ctr"/>
                      <a:r>
                        <a:rPr lang="fa-IR" sz="600" u="none" strike="noStrike">
                          <a:effectLst/>
                        </a:rPr>
                        <a:t>تعداد روزهاي قابل ذخيره جانبازی</a:t>
                      </a:r>
                      <a:endParaRPr lang="fa-IR" sz="600" b="1" i="0" u="none" strike="noStrike">
                        <a:effectLst/>
                        <a:latin typeface="B Lotus"/>
                      </a:endParaRPr>
                    </a:p>
                  </a:txBody>
                  <a:tcPr marL="5435" marR="5435" marT="5435" marB="0" anchor="ctr"/>
                </a:tc>
                <a:tc rowSpan="2">
                  <a:txBody>
                    <a:bodyPr/>
                    <a:lstStyle/>
                    <a:p>
                      <a:pPr algn="ctr" rtl="1" fontAlgn="ctr"/>
                      <a:r>
                        <a:rPr lang="fa-IR" sz="800" u="none" strike="noStrike">
                          <a:effectLst/>
                        </a:rPr>
                        <a:t>مانده مرخصی جانبازی</a:t>
                      </a:r>
                      <a:endParaRPr lang="fa-IR" sz="800" b="1" i="0" u="none" strike="noStrike">
                        <a:effectLst/>
                        <a:latin typeface="B Lotus"/>
                      </a:endParaRPr>
                    </a:p>
                  </a:txBody>
                  <a:tcPr marL="5435" marR="5435" marT="5435" marB="0" anchor="ctr"/>
                </a:tc>
              </a:tr>
              <a:tr h="531983">
                <a:tc vMerge="1">
                  <a:txBody>
                    <a:bodyPr/>
                    <a:lstStyle/>
                    <a:p>
                      <a:pPr rtl="1"/>
                      <a:endParaRPr lang="fa-IR"/>
                    </a:p>
                  </a:txBody>
                  <a:tcPr/>
                </a:tc>
                <a:tc>
                  <a:txBody>
                    <a:bodyPr/>
                    <a:lstStyle/>
                    <a:p>
                      <a:pPr algn="ctr" rtl="1" fontAlgn="ctr"/>
                      <a:r>
                        <a:rPr lang="fa-IR" sz="800" u="none" strike="noStrike">
                          <a:effectLst/>
                        </a:rPr>
                        <a:t> اجباري حق اشعه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استحقاقي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استعلاجي </a:t>
                      </a:r>
                      <a:endParaRPr lang="fa-IR" sz="800" b="1" i="0" u="none" strike="noStrike">
                        <a:effectLst/>
                        <a:latin typeface="B Lotus"/>
                      </a:endParaRPr>
                    </a:p>
                  </a:txBody>
                  <a:tcPr marL="5435" marR="5435" marT="5435"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251661">
                <a:tc>
                  <a:txBody>
                    <a:bodyPr/>
                    <a:lstStyle/>
                    <a:p>
                      <a:pPr algn="ctr" rtl="1" fontAlgn="ctr"/>
                      <a:r>
                        <a:rPr lang="fa-IR" sz="800" u="none" strike="noStrike">
                          <a:effectLst/>
                        </a:rPr>
                        <a:t>1378</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19</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111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64</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1379</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87</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134</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111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197</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267</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338</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409</a:t>
                      </a:r>
                      <a:endParaRPr lang="fa-IR" sz="800" b="1" i="0" u="none" strike="noStrike">
                        <a:effectLst/>
                        <a:latin typeface="B Lotus"/>
                      </a:endParaRPr>
                    </a:p>
                  </a:txBody>
                  <a:tcPr marL="5435" marR="5435" marT="5435" marB="0" anchor="ctr"/>
                </a:tc>
              </a:tr>
              <a:tr h="231340">
                <a:tc>
                  <a:txBody>
                    <a:bodyPr/>
                    <a:lstStyle/>
                    <a:p>
                      <a:pPr algn="ctr" rtl="1" fontAlgn="ctr"/>
                      <a:r>
                        <a:rPr lang="fa-IR" sz="800" u="none" strike="noStrike">
                          <a:effectLst/>
                        </a:rPr>
                        <a:t>1384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480</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47</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540</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35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107</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605</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1387</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103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670</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1388</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93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68</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738</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1389</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87</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808</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1390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90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69</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877</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1391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34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106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65</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941</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1392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110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184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46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987</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1393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9</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83</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1058</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1394</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22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52</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86</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120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70</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1128</a:t>
                      </a:r>
                      <a:endParaRPr lang="fa-IR" sz="800" b="1" i="0" u="none" strike="noStrike">
                        <a:effectLst/>
                        <a:latin typeface="B Lotus"/>
                      </a:endParaRPr>
                    </a:p>
                  </a:txBody>
                  <a:tcPr marL="5435" marR="5435" marT="5435" marB="0" anchor="ctr"/>
                </a:tc>
              </a:tr>
              <a:tr h="251661">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c>
                  <a:txBody>
                    <a:bodyPr/>
                    <a:lstStyle/>
                    <a:p>
                      <a:pPr algn="ctr" rtl="1" fontAlgn="ctr"/>
                      <a:r>
                        <a:rPr lang="fa-IR" sz="800" u="none" strike="noStrike">
                          <a:effectLst/>
                        </a:rPr>
                        <a:t> </a:t>
                      </a:r>
                      <a:endParaRPr lang="fa-IR" sz="800" b="1" i="0" u="none" strike="noStrike">
                        <a:effectLst/>
                        <a:latin typeface="B Lotus"/>
                      </a:endParaRPr>
                    </a:p>
                  </a:txBody>
                  <a:tcPr marL="5435" marR="5435" marT="5435" marB="0" anchor="ctr"/>
                </a:tc>
              </a:tr>
              <a:tr h="287126">
                <a:tc>
                  <a:txBody>
                    <a:bodyPr/>
                    <a:lstStyle/>
                    <a:p>
                      <a:pPr algn="r" rtl="1" fontAlgn="b"/>
                      <a:endParaRPr lang="fa-IR" sz="700" b="1" i="0" u="none" strike="noStrike" dirty="0">
                        <a:effectLst/>
                        <a:latin typeface="B Lotus"/>
                      </a:endParaRPr>
                    </a:p>
                  </a:txBody>
                  <a:tcPr marL="5435" marR="5435" marT="5435" marB="0" anchor="b"/>
                </a:tc>
                <a:tc gridSpan="2">
                  <a:txBody>
                    <a:bodyPr/>
                    <a:lstStyle/>
                    <a:p>
                      <a:pPr algn="ctr" rtl="1" fontAlgn="ctr"/>
                      <a:endParaRPr lang="fa-IR" sz="700" b="1" i="0" u="none" strike="noStrike" dirty="0">
                        <a:effectLst/>
                        <a:latin typeface="B Lotus"/>
                      </a:endParaRPr>
                    </a:p>
                  </a:txBody>
                  <a:tcPr marL="5435" marR="5435" marT="5435" marB="0" anchor="ctr"/>
                </a:tc>
                <a:tc hMerge="1">
                  <a:txBody>
                    <a:bodyPr/>
                    <a:lstStyle/>
                    <a:p>
                      <a:pPr rtl="1"/>
                      <a:endParaRPr lang="fa-IR"/>
                    </a:p>
                  </a:txBody>
                  <a:tcPr/>
                </a:tc>
                <a:tc>
                  <a:txBody>
                    <a:bodyPr/>
                    <a:lstStyle/>
                    <a:p>
                      <a:pPr algn="l" rtl="1" fontAlgn="b"/>
                      <a:endParaRPr lang="fa-IR" sz="700" b="1" i="0" u="none" strike="noStrike">
                        <a:effectLst/>
                        <a:latin typeface="B Lotus"/>
                      </a:endParaRPr>
                    </a:p>
                  </a:txBody>
                  <a:tcPr marL="5435" marR="5435" marT="5435" marB="0" anchor="b"/>
                </a:tc>
                <a:tc>
                  <a:txBody>
                    <a:bodyPr/>
                    <a:lstStyle/>
                    <a:p>
                      <a:pPr algn="l" rtl="1" fontAlgn="b"/>
                      <a:endParaRPr lang="fa-IR" sz="700" b="1" i="0" u="none" strike="noStrike">
                        <a:effectLst/>
                        <a:latin typeface="B Lotus"/>
                      </a:endParaRPr>
                    </a:p>
                  </a:txBody>
                  <a:tcPr marL="5435" marR="5435" marT="5435" marB="0" anchor="b"/>
                </a:tc>
                <a:tc>
                  <a:txBody>
                    <a:bodyPr/>
                    <a:lstStyle/>
                    <a:p>
                      <a:pPr algn="l" rtl="1" fontAlgn="b"/>
                      <a:endParaRPr lang="fa-IR" sz="700" b="1" i="0" u="none" strike="noStrike">
                        <a:effectLst/>
                        <a:latin typeface="B Lotus"/>
                      </a:endParaRPr>
                    </a:p>
                  </a:txBody>
                  <a:tcPr marL="5435" marR="5435" marT="5435" marB="0" anchor="b"/>
                </a:tc>
                <a:tc>
                  <a:txBody>
                    <a:bodyPr/>
                    <a:lstStyle/>
                    <a:p>
                      <a:pPr algn="l" rtl="1" fontAlgn="b"/>
                      <a:endParaRPr lang="fa-IR" sz="700" b="1" i="0" u="none" strike="noStrike">
                        <a:effectLst/>
                        <a:latin typeface="B Lotus"/>
                      </a:endParaRPr>
                    </a:p>
                  </a:txBody>
                  <a:tcPr marL="5435" marR="5435" marT="5435" marB="0" anchor="b"/>
                </a:tc>
                <a:tc gridSpan="2">
                  <a:txBody>
                    <a:bodyPr/>
                    <a:lstStyle/>
                    <a:p>
                      <a:pPr algn="ctr" rtl="1" fontAlgn="ctr"/>
                      <a:endParaRPr lang="fa-IR" sz="700" b="1" i="0" u="none" strike="noStrike">
                        <a:effectLst/>
                        <a:latin typeface="B Lotus"/>
                      </a:endParaRPr>
                    </a:p>
                  </a:txBody>
                  <a:tcPr marL="5435" marR="5435" marT="5435" marB="0" anchor="ctr"/>
                </a:tc>
                <a:tc hMerge="1">
                  <a:txBody>
                    <a:bodyPr/>
                    <a:lstStyle/>
                    <a:p>
                      <a:pPr rtl="1"/>
                      <a:endParaRPr lang="fa-IR"/>
                    </a:p>
                  </a:txBody>
                  <a:tcPr/>
                </a:tc>
                <a:tc>
                  <a:txBody>
                    <a:bodyPr/>
                    <a:lstStyle/>
                    <a:p>
                      <a:pPr algn="l" rtl="0" fontAlgn="b"/>
                      <a:endParaRPr lang="fa-IR" sz="700" b="0" i="0" u="none" strike="noStrike" dirty="0">
                        <a:effectLst/>
                        <a:latin typeface="B Lotus"/>
                      </a:endParaRPr>
                    </a:p>
                  </a:txBody>
                  <a:tcPr marL="5435" marR="5435" marT="5435" marB="0" anchor="b"/>
                </a:tc>
              </a:tr>
            </a:tbl>
          </a:graphicData>
        </a:graphic>
      </p:graphicFrame>
    </p:spTree>
    <p:extLst>
      <p:ext uri="{BB962C8B-B14F-4D97-AF65-F5344CB8AC3E}">
        <p14:creationId xmlns:p14="http://schemas.microsoft.com/office/powerpoint/2010/main" val="10379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653</Words>
  <Application>Microsoft Office PowerPoint</Application>
  <PresentationFormat>On-screen Show (4:3)</PresentationFormat>
  <Paragraphs>251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کسر ساعت کاری جانبازان </vt:lpstr>
      <vt:lpstr>کسر ساعت کاری جانبازان </vt:lpstr>
      <vt:lpstr>عدم توافق جانباز و دستگاه</vt:lpstr>
      <vt:lpstr>راهکارهای  جایگزین کسر ساعت کاری جانبازان </vt:lpstr>
      <vt:lpstr>کسر ساعت کاری مراقبین جانباز </vt:lpstr>
      <vt:lpstr>محاسبه کسر ساعت کاری جانبازان </vt:lpstr>
      <vt:lpstr>محاسبه کسر ساعت کاری جانبازان </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کسر ساعت کاری جانبازان </dc:title>
  <dc:creator>Mohammad Javad Naseri</dc:creator>
  <cp:lastModifiedBy>Mohammad Javad Naseri</cp:lastModifiedBy>
  <cp:revision>1</cp:revision>
  <dcterms:created xsi:type="dcterms:W3CDTF">2017-01-28T08:24:11Z</dcterms:created>
  <dcterms:modified xsi:type="dcterms:W3CDTF">2017-01-28T08:26:24Z</dcterms:modified>
</cp:coreProperties>
</file>