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998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356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960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6277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325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69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3577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282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300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869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420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294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687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741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897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829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67E90-2FCA-4BC1-93A1-595B4156EB40}" type="datetimeFigureOut">
              <a:rPr lang="fa-IR" smtClean="0"/>
              <a:t>02/12/1438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70930A-144E-4702-BD49-D5B08D9F3C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380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392113"/>
            <a:ext cx="7767638" cy="1647825"/>
          </a:xfrm>
        </p:spPr>
        <p:txBody>
          <a:bodyPr/>
          <a:lstStyle/>
          <a:p>
            <a:pPr algn="ctr"/>
            <a:r>
              <a:rPr lang="fa-IR" sz="4000" dirty="0">
                <a:cs typeface="B Jadid" panose="00000700000000000000" pitchFamily="2" charset="-78"/>
              </a:rPr>
              <a:t>شرایط پرداخت کمک هزینه ازدواج 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039938"/>
            <a:ext cx="9104313" cy="3535362"/>
          </a:xfrm>
        </p:spPr>
        <p:txBody>
          <a:bodyPr>
            <a:normAutofit/>
          </a:bodyPr>
          <a:lstStyle/>
          <a:p>
            <a:pPr marL="457200" lvl="0" indent="-457200" algn="justLow">
              <a:buFont typeface="Wingdings" panose="05000000000000000000" pitchFamily="2" charset="2"/>
              <a:buChar char="Ø"/>
            </a:pPr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B Traffic" panose="00000400000000000000" pitchFamily="2" charset="-78"/>
              </a:rPr>
              <a:t>از سال 75/4/1 لغایت 1378/29/12  به کارمند شاغل و یک فرزند وی پرداخت میگردید</a:t>
            </a:r>
          </a:p>
          <a:p>
            <a:pPr marL="457200" lvl="0" indent="-457200" algn="justLow">
              <a:buFont typeface="Wingdings" panose="05000000000000000000" pitchFamily="2" charset="2"/>
              <a:buChar char="Ø"/>
            </a:pPr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B Traffic" panose="00000400000000000000" pitchFamily="2" charset="-78"/>
              </a:rPr>
              <a:t>از سال 1379/1/1 لغایت 1381/10/1 به کارمند و سه فرزند به مستخدم شاغل ، بازنشسته ، ازکار افتاده و متوفی  پرداخت میگردید.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B Traffic" panose="00000400000000000000" pitchFamily="2" charset="-78"/>
            </a:endParaRPr>
          </a:p>
          <a:p>
            <a:pPr marL="457200" lvl="0" indent="-457200" algn="justLow">
              <a:buFont typeface="Wingdings" panose="05000000000000000000" pitchFamily="2" charset="2"/>
              <a:buChar char="Ø"/>
            </a:pPr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B Traffic" panose="00000400000000000000" pitchFamily="2" charset="-78"/>
              </a:rPr>
              <a:t>از سال 81/10/1 به کارمند شاغل  و محدودیت سه فرزند حذف و به آنها پرداخت میگردید.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B Traffic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075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Jadid" panose="00000700000000000000" pitchFamily="2" charset="-78"/>
              </a:rPr>
              <a:t>واجدین شرایط دریافت کمک هزینه ازدواج 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Low"/>
            <a:r>
              <a:rPr lang="fa-IR" sz="2000" dirty="0"/>
              <a:t>به کارمند رسمی ، در صورتی که خود وهمسرشان هردو کارمند باشند کمک هزینه ازدواج </a:t>
            </a:r>
            <a:r>
              <a:rPr lang="fa-IR" sz="2000" dirty="0" smtClean="0"/>
              <a:t>به هر دو نفر تعلق </a:t>
            </a:r>
            <a:r>
              <a:rPr lang="fa-IR" sz="2000" dirty="0"/>
              <a:t>می </a:t>
            </a:r>
            <a:r>
              <a:rPr lang="fa-IR" sz="2000" dirty="0" smtClean="0"/>
              <a:t>گیرد.</a:t>
            </a:r>
            <a:endParaRPr lang="en-US" sz="2000" dirty="0"/>
          </a:p>
          <a:p>
            <a:pPr lvl="0" algn="justLow"/>
            <a:r>
              <a:rPr lang="fa-IR" sz="2000" dirty="0"/>
              <a:t>به کارمند رسمی در صورتی که فرزندشان نیز کارمند باشد به فرزند تعلق می گیرد.</a:t>
            </a:r>
            <a:endParaRPr lang="en-US" sz="2000" dirty="0"/>
          </a:p>
          <a:p>
            <a:pPr lvl="0" algn="justLow"/>
            <a:r>
              <a:rPr lang="fa-IR" sz="2000" dirty="0"/>
              <a:t>پرداخت کمک هزینه ازدواج به کارکنان پیمانی از تاریخ </a:t>
            </a:r>
            <a:r>
              <a:rPr lang="fa-IR" sz="2000" dirty="0" smtClean="0"/>
              <a:t>82/8/12 قابل </a:t>
            </a:r>
            <a:r>
              <a:rPr lang="fa-IR" sz="2000" dirty="0"/>
              <a:t>اجرا است.</a:t>
            </a:r>
            <a:endParaRPr lang="en-US" sz="2000" dirty="0"/>
          </a:p>
          <a:p>
            <a:pPr lvl="0" algn="justLow"/>
            <a:r>
              <a:rPr lang="fa-IR" sz="2000" dirty="0"/>
              <a:t>به کارمند پیمانی جهت دریافت کمک هزینه به تامین اجتماعی معرفی می شوند و در صورت عدم پرداخت بعلت کسر سنوات از خود واحد خدمت پرداخت می شود.</a:t>
            </a:r>
            <a:endParaRPr lang="en-US" sz="2000" dirty="0"/>
          </a:p>
          <a:p>
            <a:pPr lvl="0" algn="justLow"/>
            <a:r>
              <a:rPr lang="fa-IR" sz="2000" dirty="0"/>
              <a:t>کمک هزینه ازدواج فرزندان پس از فوت مستخدم مشروط بر اینکه خود فرزند، کارمند مشمول مقررات مذکور نباشند قابل پرداخت است.</a:t>
            </a:r>
            <a:endParaRPr lang="en-US" sz="20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6396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Jadid" panose="00000700000000000000" pitchFamily="2" charset="-78"/>
              </a:rPr>
              <a:t>مبلغ پرداخت کمک هزینه ازدواج :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sz="2800" dirty="0">
                <a:cs typeface="B Traffic" panose="00000400000000000000" pitchFamily="2" charset="-78"/>
              </a:rPr>
              <a:t>مبلغ کمک هزینه کمک هزینه ازدواج از </a:t>
            </a:r>
            <a:r>
              <a:rPr lang="fa-IR" sz="2800" dirty="0" smtClean="0">
                <a:cs typeface="B Traffic" panose="00000400000000000000" pitchFamily="2" charset="-78"/>
              </a:rPr>
              <a:t>75/04/01 لغایت 76/11/03 معادل </a:t>
            </a:r>
            <a:r>
              <a:rPr lang="fa-IR" sz="2800" dirty="0">
                <a:cs typeface="B Traffic" panose="00000400000000000000" pitchFamily="2" charset="-78"/>
              </a:rPr>
              <a:t>ده برابر و از </a:t>
            </a:r>
            <a:r>
              <a:rPr lang="fa-IR" sz="2800" dirty="0" smtClean="0">
                <a:cs typeface="B Traffic" panose="00000400000000000000" pitchFamily="2" charset="-78"/>
              </a:rPr>
              <a:t>76/11/03 به </a:t>
            </a:r>
            <a:r>
              <a:rPr lang="fa-IR" sz="2800" dirty="0">
                <a:cs typeface="B Traffic" panose="00000400000000000000" pitchFamily="2" charset="-78"/>
              </a:rPr>
              <a:t>بعد معادل بیست برابر حداقل حقوق مبنا جدول قانون نظام هماهنگ پرداخت در سال وقوع عقد می باشند.</a:t>
            </a:r>
            <a:endParaRPr lang="en-US" sz="2800" dirty="0">
              <a:cs typeface="B Traffic" panose="00000400000000000000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1107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واحد مجوز پرداخت کمک هزینه ازدواج 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sz="2800" dirty="0">
                <a:cs typeface="B Traffic" panose="00000400000000000000" pitchFamily="2" charset="-78"/>
              </a:rPr>
              <a:t>کمک هزینه ازدواج به کارکنان دانشگاه برای مواردی که تاریخ وقوع عقد آن از </a:t>
            </a:r>
            <a:r>
              <a:rPr lang="fa-IR" sz="2800" dirty="0" smtClean="0">
                <a:cs typeface="B Traffic" panose="00000400000000000000" pitchFamily="2" charset="-78"/>
              </a:rPr>
              <a:t>75/4/1 لغایت 83/12/29 می </a:t>
            </a:r>
            <a:r>
              <a:rPr lang="fa-IR" sz="2800" dirty="0">
                <a:cs typeface="B Traffic" panose="00000400000000000000" pitchFamily="2" charset="-78"/>
              </a:rPr>
              <a:t>باشد، با مجوز مدیریت نیروی انسانی پرداخت می گردد. از تاریخ </a:t>
            </a:r>
            <a:r>
              <a:rPr lang="fa-IR" sz="2800" dirty="0" smtClean="0">
                <a:cs typeface="B Traffic" panose="00000400000000000000" pitchFamily="2" charset="-78"/>
              </a:rPr>
              <a:t>84/1/1 پرداخت </a:t>
            </a:r>
            <a:r>
              <a:rPr lang="fa-IR" sz="2800" dirty="0">
                <a:cs typeface="B Traffic" panose="00000400000000000000" pitchFamily="2" charset="-78"/>
              </a:rPr>
              <a:t>کمک هزینه مذکور با رعایت کلیه مقررات به واحد محل خدمت کارکنان تفویض اختیار گردیده است و نظارت بر نحوه پرداخت از سوی مدیریت توسعه صورت می گیرد.</a:t>
            </a:r>
            <a:endParaRPr lang="en-US" sz="2800" dirty="0">
              <a:cs typeface="B Traffic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02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>
              <a:lnSpc>
                <a:spcPct val="200000"/>
              </a:lnSpc>
            </a:pPr>
            <a:r>
              <a:rPr lang="fa-IR" sz="2000" dirty="0">
                <a:cs typeface="B Titr" panose="00000700000000000000" pitchFamily="2" charset="-78"/>
              </a:rPr>
              <a:t>مبالغ کمک هزینه ازدواج قبل از سال 90 = عدد مبناء × ضریب حقوقی همان سال </a:t>
            </a:r>
            <a:r>
              <a:rPr lang="en-US" sz="2000" dirty="0">
                <a:cs typeface="B Titr" panose="00000700000000000000" pitchFamily="2" charset="-78"/>
              </a:rPr>
              <a:t/>
            </a:r>
            <a:br>
              <a:rPr lang="en-US" sz="2000" dirty="0">
                <a:cs typeface="B Titr" panose="00000700000000000000" pitchFamily="2" charset="-78"/>
              </a:rPr>
            </a:br>
            <a:r>
              <a:rPr lang="fa-IR" sz="2000" dirty="0">
                <a:cs typeface="B Titr" panose="00000700000000000000" pitchFamily="2" charset="-78"/>
              </a:rPr>
              <a:t>بعداز سال 90 تاکنون = ضریب حقوقی سال × امتیاز 6500</a:t>
            </a:r>
            <a:r>
              <a:rPr lang="en-US" sz="2400" dirty="0"/>
              <a:t/>
            </a:r>
            <a:br>
              <a:rPr lang="en-US" sz="2400" dirty="0"/>
            </a:br>
            <a:endParaRPr lang="fa-I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534017"/>
              </p:ext>
            </p:extLst>
          </p:nvPr>
        </p:nvGraphicFramePr>
        <p:xfrm>
          <a:off x="1361440" y="2498502"/>
          <a:ext cx="7294880" cy="28944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23325"/>
                <a:gridCol w="1655688"/>
                <a:gridCol w="2150772"/>
                <a:gridCol w="1665095"/>
              </a:tblGrid>
              <a:tr h="50227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cs typeface="B Titr" panose="00000700000000000000" pitchFamily="2" charset="-78"/>
                        </a:rPr>
                        <a:t>سال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cs typeface="B Titr" panose="00000700000000000000" pitchFamily="2" charset="-78"/>
                        </a:rPr>
                        <a:t>ضریب حقوقی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cs typeface="B Titr" panose="00000700000000000000" pitchFamily="2" charset="-78"/>
                        </a:rPr>
                        <a:t>امتیاز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bg1"/>
                          </a:solidFill>
                          <a:effectLst/>
                          <a:cs typeface="B Titr" panose="00000700000000000000" pitchFamily="2" charset="-78"/>
                        </a:rPr>
                        <a:t>مبلغ به ریال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0563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chemeClr val="bg1"/>
                          </a:solidFill>
                          <a:effectLst/>
                        </a:rPr>
                        <a:t>سال </a:t>
                      </a:r>
                      <a:r>
                        <a:rPr lang="fa-IR" sz="1100" dirty="0">
                          <a:solidFill>
                            <a:schemeClr val="bg1"/>
                          </a:solidFill>
                          <a:effectLst/>
                        </a:rPr>
                        <a:t>89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</a:rPr>
                        <a:t>636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</a:rPr>
                        <a:t>8000 عدد مبنا سال 89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</a:rPr>
                        <a:t>5/880/000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775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bg1"/>
                          </a:solidFill>
                          <a:effectLst/>
                        </a:rPr>
                        <a:t>سال 90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</a:rPr>
                        <a:t>700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</a:rPr>
                        <a:t>6500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</a:rPr>
                        <a:t>4/550/00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775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bg1"/>
                          </a:solidFill>
                          <a:effectLst/>
                        </a:rPr>
                        <a:t>سال 91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</a:rPr>
                        <a:t>805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</a:rPr>
                        <a:t>6500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</a:rPr>
                        <a:t>5/232/500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775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bg1"/>
                          </a:solidFill>
                          <a:effectLst/>
                        </a:rPr>
                        <a:t>سال 92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</a:rPr>
                        <a:t>1006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</a:rPr>
                        <a:t>6500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</a:rPr>
                        <a:t>6/539/000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775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bg1"/>
                          </a:solidFill>
                          <a:effectLst/>
                        </a:rPr>
                        <a:t>سال 93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</a:rPr>
                        <a:t>1207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</a:rPr>
                        <a:t>6500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</a:rPr>
                        <a:t>7/845/500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775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bg1"/>
                          </a:solidFill>
                          <a:effectLst/>
                        </a:rPr>
                        <a:t>سال 94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</a:rPr>
                        <a:t>1376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</a:rPr>
                        <a:t>6500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</a:rPr>
                        <a:t>8/944/000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775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bg1"/>
                          </a:solidFill>
                          <a:effectLst/>
                        </a:rPr>
                        <a:t>سال 95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</a:rPr>
                        <a:t>1541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</a:rPr>
                        <a:t>6500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</a:rPr>
                        <a:t>10/016/500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83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مدارک جهت پرداخت كمك هزينه ازدواج فرزند </a:t>
            </a:r>
            <a:r>
              <a:rPr lang="fa-IR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sz="2400" dirty="0">
                <a:cs typeface="B Traffic" panose="00000400000000000000" pitchFamily="2" charset="-78"/>
              </a:rPr>
              <a:t>1</a:t>
            </a:r>
            <a:r>
              <a:rPr lang="fa-IR" sz="2000" dirty="0"/>
              <a:t>– تصوير صفحات اول تاچهارم سند ازدواج </a:t>
            </a:r>
            <a:r>
              <a:rPr lang="fa-IR" sz="2000" dirty="0" smtClean="0"/>
              <a:t>برابر با اصل</a:t>
            </a:r>
            <a:endParaRPr lang="fa-IR" sz="2000" dirty="0"/>
          </a:p>
          <a:p>
            <a:pPr algn="justLow"/>
            <a:r>
              <a:rPr lang="fa-IR" sz="2000" dirty="0"/>
              <a:t>2 - تصوير صفحات اول و دوم شناسنامه كارمند و فرزند </a:t>
            </a:r>
            <a:r>
              <a:rPr lang="fa-IR" sz="2000" dirty="0" smtClean="0"/>
              <a:t>برابر با اصل</a:t>
            </a:r>
            <a:endParaRPr lang="fa-IR" sz="2000" dirty="0"/>
          </a:p>
          <a:p>
            <a:pPr algn="justLow"/>
            <a:r>
              <a:rPr lang="fa-IR" sz="2000" dirty="0"/>
              <a:t>3– جهت كارمندان پيماني ، ارائه گواهي عدم پرداخت كمك هزينه ازدواج به دليل نداشتن شرايط : (الف- نداشتن سابقه بيمه لازم  ب ـ پرداخت كمك هزينه بابت ازدواج قبلي به كارمند ج - جهت پرداخت كمك هزينه فوق به خود كارمند : </a:t>
            </a:r>
          </a:p>
          <a:p>
            <a:pPr marL="0" indent="0" algn="justLow">
              <a:buNone/>
            </a:pPr>
            <a:r>
              <a:rPr lang="fa-I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1ـ  تصوير صفحات اول تا چهارم سند ازدواج  2 ـ تصوير صفحات اول و دوم شناسنامه زوجين)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3219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398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 Jadid</vt:lpstr>
      <vt:lpstr>B Titr</vt:lpstr>
      <vt:lpstr>B Traffic</vt:lpstr>
      <vt:lpstr>Calibri</vt:lpstr>
      <vt:lpstr>Tahoma</vt:lpstr>
      <vt:lpstr>Trebuchet MS</vt:lpstr>
      <vt:lpstr>Wingdings</vt:lpstr>
      <vt:lpstr>Wingdings 3</vt:lpstr>
      <vt:lpstr>Facet</vt:lpstr>
      <vt:lpstr>شرایط پرداخت کمک هزینه ازدواج : </vt:lpstr>
      <vt:lpstr>واجدین شرایط دریافت کمک هزینه ازدواج : </vt:lpstr>
      <vt:lpstr>مبلغ پرداخت کمک هزینه ازدواج :  </vt:lpstr>
      <vt:lpstr>واحد مجوز پرداخت کمک هزینه ازدواج : </vt:lpstr>
      <vt:lpstr>مبالغ کمک هزینه ازدواج قبل از سال 90 = عدد مبناء × ضریب حقوقی همان سال  بعداز سال 90 تاکنون = ضریب حقوقی سال × امتیاز 6500 </vt:lpstr>
      <vt:lpstr>مدارک جهت پرداخت كمك هزينه ازدواج فرزند 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شرایط پرداخت کمک هزینه ازدواج : </dc:title>
  <dc:creator>Mahboubeh Eram</dc:creator>
  <cp:lastModifiedBy>Mahboubeh Eram</cp:lastModifiedBy>
  <cp:revision>16</cp:revision>
  <dcterms:created xsi:type="dcterms:W3CDTF">2016-11-07T08:38:10Z</dcterms:created>
  <dcterms:modified xsi:type="dcterms:W3CDTF">2016-11-12T09:15:32Z</dcterms:modified>
</cp:coreProperties>
</file>